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1"/>
  </p:sldMasterIdLst>
  <p:notesMasterIdLst>
    <p:notesMasterId r:id="rId72"/>
  </p:notesMasterIdLst>
  <p:handoutMasterIdLst>
    <p:handoutMasterId r:id="rId73"/>
  </p:handoutMasterIdLst>
  <p:sldIdLst>
    <p:sldId id="256" r:id="rId2"/>
    <p:sldId id="1046" r:id="rId3"/>
    <p:sldId id="1057" r:id="rId4"/>
    <p:sldId id="1055" r:id="rId5"/>
    <p:sldId id="1058" r:id="rId6"/>
    <p:sldId id="1028" r:id="rId7"/>
    <p:sldId id="257" r:id="rId8"/>
    <p:sldId id="1041" r:id="rId9"/>
    <p:sldId id="1073" r:id="rId10"/>
    <p:sldId id="1013" r:id="rId11"/>
    <p:sldId id="1051" r:id="rId12"/>
    <p:sldId id="1065" r:id="rId13"/>
    <p:sldId id="1062" r:id="rId14"/>
    <p:sldId id="1059" r:id="rId15"/>
    <p:sldId id="1061" r:id="rId16"/>
    <p:sldId id="1056" r:id="rId17"/>
    <p:sldId id="1067" r:id="rId18"/>
    <p:sldId id="1064" r:id="rId19"/>
    <p:sldId id="1063" r:id="rId20"/>
    <p:sldId id="1021" r:id="rId21"/>
    <p:sldId id="969" r:id="rId22"/>
    <p:sldId id="260" r:id="rId23"/>
    <p:sldId id="1022" r:id="rId24"/>
    <p:sldId id="1023" r:id="rId25"/>
    <p:sldId id="1032" r:id="rId26"/>
    <p:sldId id="1033" r:id="rId27"/>
    <p:sldId id="1068" r:id="rId28"/>
    <p:sldId id="1044" r:id="rId29"/>
    <p:sldId id="1045" r:id="rId30"/>
    <p:sldId id="1019" r:id="rId31"/>
    <p:sldId id="1030" r:id="rId32"/>
    <p:sldId id="968" r:id="rId33"/>
    <p:sldId id="1047" r:id="rId34"/>
    <p:sldId id="957" r:id="rId35"/>
    <p:sldId id="916" r:id="rId36"/>
    <p:sldId id="962" r:id="rId37"/>
    <p:sldId id="725" r:id="rId38"/>
    <p:sldId id="726" r:id="rId39"/>
    <p:sldId id="1031" r:id="rId40"/>
    <p:sldId id="730" r:id="rId41"/>
    <p:sldId id="1016" r:id="rId42"/>
    <p:sldId id="1018" r:id="rId43"/>
    <p:sldId id="972" r:id="rId44"/>
    <p:sldId id="1070" r:id="rId45"/>
    <p:sldId id="1069" r:id="rId46"/>
    <p:sldId id="1011" r:id="rId47"/>
    <p:sldId id="971" r:id="rId48"/>
    <p:sldId id="974" r:id="rId49"/>
    <p:sldId id="1034" r:id="rId50"/>
    <p:sldId id="975" r:id="rId51"/>
    <p:sldId id="1036" r:id="rId52"/>
    <p:sldId id="1037" r:id="rId53"/>
    <p:sldId id="1042" r:id="rId54"/>
    <p:sldId id="973" r:id="rId55"/>
    <p:sldId id="1072" r:id="rId56"/>
    <p:sldId id="976" r:id="rId57"/>
    <p:sldId id="1043" r:id="rId58"/>
    <p:sldId id="999" r:id="rId59"/>
    <p:sldId id="1040" r:id="rId60"/>
    <p:sldId id="1038" r:id="rId61"/>
    <p:sldId id="1039" r:id="rId62"/>
    <p:sldId id="1054" r:id="rId63"/>
    <p:sldId id="1048" r:id="rId64"/>
    <p:sldId id="1071" r:id="rId65"/>
    <p:sldId id="1049" r:id="rId66"/>
    <p:sldId id="1035" r:id="rId67"/>
    <p:sldId id="1000" r:id="rId68"/>
    <p:sldId id="977" r:id="rId69"/>
    <p:sldId id="1025" r:id="rId70"/>
    <p:sldId id="1026" r:id="rId7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charset="0"/>
      </a:defRPr>
    </a:lvl1pPr>
    <a:lvl2pPr marL="457200" algn="l" rtl="0" fontAlgn="base">
      <a:spcBef>
        <a:spcPct val="0"/>
      </a:spcBef>
      <a:spcAft>
        <a:spcPct val="0"/>
      </a:spcAft>
      <a:defRPr kern="1200">
        <a:solidFill>
          <a:schemeClr val="tx1"/>
        </a:solidFill>
        <a:latin typeface="Tahoma" pitchFamily="34" charset="0"/>
        <a:ea typeface="+mn-ea"/>
        <a:cs typeface="Arial" charset="0"/>
      </a:defRPr>
    </a:lvl2pPr>
    <a:lvl3pPr marL="914400" algn="l" rtl="0" fontAlgn="base">
      <a:spcBef>
        <a:spcPct val="0"/>
      </a:spcBef>
      <a:spcAft>
        <a:spcPct val="0"/>
      </a:spcAft>
      <a:defRPr kern="1200">
        <a:solidFill>
          <a:schemeClr val="tx1"/>
        </a:solidFill>
        <a:latin typeface="Tahoma" pitchFamily="34" charset="0"/>
        <a:ea typeface="+mn-ea"/>
        <a:cs typeface="Arial" charset="0"/>
      </a:defRPr>
    </a:lvl3pPr>
    <a:lvl4pPr marL="1371600" algn="l" rtl="0" fontAlgn="base">
      <a:spcBef>
        <a:spcPct val="0"/>
      </a:spcBef>
      <a:spcAft>
        <a:spcPct val="0"/>
      </a:spcAft>
      <a:defRPr kern="1200">
        <a:solidFill>
          <a:schemeClr val="tx1"/>
        </a:solidFill>
        <a:latin typeface="Tahoma" pitchFamily="34" charset="0"/>
        <a:ea typeface="+mn-ea"/>
        <a:cs typeface="Arial" charset="0"/>
      </a:defRPr>
    </a:lvl4pPr>
    <a:lvl5pPr marL="1828800" algn="l" rtl="0" fontAlgn="base">
      <a:spcBef>
        <a:spcPct val="0"/>
      </a:spcBef>
      <a:spcAft>
        <a:spcPct val="0"/>
      </a:spcAft>
      <a:defRPr kern="1200">
        <a:solidFill>
          <a:schemeClr val="tx1"/>
        </a:solidFill>
        <a:latin typeface="Tahoma" pitchFamily="34" charset="0"/>
        <a:ea typeface="+mn-ea"/>
        <a:cs typeface="Arial" charset="0"/>
      </a:defRPr>
    </a:lvl5pPr>
    <a:lvl6pPr marL="2286000" algn="l" defTabSz="914400" rtl="0" eaLnBrk="1" latinLnBrk="0" hangingPunct="1">
      <a:defRPr kern="1200">
        <a:solidFill>
          <a:schemeClr val="tx1"/>
        </a:solidFill>
        <a:latin typeface="Tahoma" pitchFamily="34" charset="0"/>
        <a:ea typeface="+mn-ea"/>
        <a:cs typeface="Arial" charset="0"/>
      </a:defRPr>
    </a:lvl6pPr>
    <a:lvl7pPr marL="2743200" algn="l" defTabSz="914400" rtl="0" eaLnBrk="1" latinLnBrk="0" hangingPunct="1">
      <a:defRPr kern="1200">
        <a:solidFill>
          <a:schemeClr val="tx1"/>
        </a:solidFill>
        <a:latin typeface="Tahoma" pitchFamily="34" charset="0"/>
        <a:ea typeface="+mn-ea"/>
        <a:cs typeface="Arial" charset="0"/>
      </a:defRPr>
    </a:lvl7pPr>
    <a:lvl8pPr marL="3200400" algn="l" defTabSz="914400" rtl="0" eaLnBrk="1" latinLnBrk="0" hangingPunct="1">
      <a:defRPr kern="1200">
        <a:solidFill>
          <a:schemeClr val="tx1"/>
        </a:solidFill>
        <a:latin typeface="Tahoma" pitchFamily="34" charset="0"/>
        <a:ea typeface="+mn-ea"/>
        <a:cs typeface="Arial" charset="0"/>
      </a:defRPr>
    </a:lvl8pPr>
    <a:lvl9pPr marL="3657600" algn="l" defTabSz="914400" rtl="0" eaLnBrk="1" latinLnBrk="0" hangingPunct="1">
      <a:defRPr kern="1200">
        <a:solidFill>
          <a:schemeClr val="tx1"/>
        </a:solidFill>
        <a:latin typeface="Tahoma"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3" autoAdjust="0"/>
    <p:restoredTop sz="76248" autoAdjust="0"/>
  </p:normalViewPr>
  <p:slideViewPr>
    <p:cSldViewPr>
      <p:cViewPr varScale="1">
        <p:scale>
          <a:sx n="58" d="100"/>
          <a:sy n="58" d="100"/>
        </p:scale>
        <p:origin x="164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bwMode="auto">
          <a:xfrm>
            <a:off x="0" y="0"/>
            <a:ext cx="3169920" cy="478748"/>
          </a:xfrm>
          <a:prstGeom prst="rect">
            <a:avLst/>
          </a:prstGeom>
          <a:noFill/>
          <a:ln w="9525">
            <a:noFill/>
            <a:miter lim="800000"/>
            <a:headEnd/>
            <a:tailEnd/>
          </a:ln>
          <a:effectLst/>
        </p:spPr>
        <p:txBody>
          <a:bodyPr vert="horz" wrap="square" lIns="99036" tIns="49517" rIns="99036" bIns="49517" numCol="1" anchor="t" anchorCtr="0" compatLnSpc="1">
            <a:prstTxWarp prst="textNoShape">
              <a:avLst/>
            </a:prstTxWarp>
          </a:bodyPr>
          <a:lstStyle>
            <a:lvl1pPr defTabSz="990477">
              <a:defRPr sz="1300">
                <a:latin typeface="Arial" charset="0"/>
              </a:defRPr>
            </a:lvl1pPr>
          </a:lstStyle>
          <a:p>
            <a:pPr>
              <a:defRPr/>
            </a:pPr>
            <a:endParaRPr lang="el-GR" dirty="0"/>
          </a:p>
        </p:txBody>
      </p:sp>
      <p:sp>
        <p:nvSpPr>
          <p:cNvPr id="158723" name="Rectangle 3"/>
          <p:cNvSpPr>
            <a:spLocks noGrp="1" noChangeArrowheads="1"/>
          </p:cNvSpPr>
          <p:nvPr>
            <p:ph type="dt" sz="quarter" idx="1"/>
          </p:nvPr>
        </p:nvSpPr>
        <p:spPr bwMode="auto">
          <a:xfrm>
            <a:off x="4143587" y="0"/>
            <a:ext cx="3169920" cy="478748"/>
          </a:xfrm>
          <a:prstGeom prst="rect">
            <a:avLst/>
          </a:prstGeom>
          <a:noFill/>
          <a:ln w="9525">
            <a:noFill/>
            <a:miter lim="800000"/>
            <a:headEnd/>
            <a:tailEnd/>
          </a:ln>
          <a:effectLst/>
        </p:spPr>
        <p:txBody>
          <a:bodyPr vert="horz" wrap="square" lIns="99036" tIns="49517" rIns="99036" bIns="49517" numCol="1" anchor="t" anchorCtr="0" compatLnSpc="1">
            <a:prstTxWarp prst="textNoShape">
              <a:avLst/>
            </a:prstTxWarp>
          </a:bodyPr>
          <a:lstStyle>
            <a:lvl1pPr algn="r" defTabSz="990477">
              <a:defRPr sz="1300">
                <a:latin typeface="Arial" charset="0"/>
              </a:defRPr>
            </a:lvl1pPr>
          </a:lstStyle>
          <a:p>
            <a:pPr>
              <a:defRPr/>
            </a:pPr>
            <a:endParaRPr lang="el-GR" dirty="0"/>
          </a:p>
        </p:txBody>
      </p:sp>
      <p:sp>
        <p:nvSpPr>
          <p:cNvPr id="158724" name="Rectangle 4"/>
          <p:cNvSpPr>
            <a:spLocks noGrp="1" noChangeArrowheads="1"/>
          </p:cNvSpPr>
          <p:nvPr>
            <p:ph type="ftr" sz="quarter" idx="2"/>
          </p:nvPr>
        </p:nvSpPr>
        <p:spPr bwMode="auto">
          <a:xfrm>
            <a:off x="0" y="9120813"/>
            <a:ext cx="3169920" cy="478748"/>
          </a:xfrm>
          <a:prstGeom prst="rect">
            <a:avLst/>
          </a:prstGeom>
          <a:noFill/>
          <a:ln w="9525">
            <a:noFill/>
            <a:miter lim="800000"/>
            <a:headEnd/>
            <a:tailEnd/>
          </a:ln>
          <a:effectLst/>
        </p:spPr>
        <p:txBody>
          <a:bodyPr vert="horz" wrap="square" lIns="99036" tIns="49517" rIns="99036" bIns="49517" numCol="1" anchor="b" anchorCtr="0" compatLnSpc="1">
            <a:prstTxWarp prst="textNoShape">
              <a:avLst/>
            </a:prstTxWarp>
          </a:bodyPr>
          <a:lstStyle>
            <a:lvl1pPr defTabSz="990477">
              <a:defRPr sz="1300">
                <a:latin typeface="Arial" charset="0"/>
              </a:defRPr>
            </a:lvl1pPr>
          </a:lstStyle>
          <a:p>
            <a:pPr>
              <a:defRPr/>
            </a:pPr>
            <a:endParaRPr lang="el-GR" dirty="0"/>
          </a:p>
        </p:txBody>
      </p:sp>
      <p:sp>
        <p:nvSpPr>
          <p:cNvPr id="158725" name="Rectangle 5"/>
          <p:cNvSpPr>
            <a:spLocks noGrp="1" noChangeArrowheads="1"/>
          </p:cNvSpPr>
          <p:nvPr>
            <p:ph type="sldNum" sz="quarter" idx="3"/>
          </p:nvPr>
        </p:nvSpPr>
        <p:spPr bwMode="auto">
          <a:xfrm>
            <a:off x="4143587" y="9120813"/>
            <a:ext cx="3169920" cy="478748"/>
          </a:xfrm>
          <a:prstGeom prst="rect">
            <a:avLst/>
          </a:prstGeom>
          <a:noFill/>
          <a:ln w="9525">
            <a:noFill/>
            <a:miter lim="800000"/>
            <a:headEnd/>
            <a:tailEnd/>
          </a:ln>
          <a:effectLst/>
        </p:spPr>
        <p:txBody>
          <a:bodyPr vert="horz" wrap="square" lIns="99036" tIns="49517" rIns="99036" bIns="49517" numCol="1" anchor="b" anchorCtr="0" compatLnSpc="1">
            <a:prstTxWarp prst="textNoShape">
              <a:avLst/>
            </a:prstTxWarp>
          </a:bodyPr>
          <a:lstStyle>
            <a:lvl1pPr algn="r" defTabSz="990477">
              <a:defRPr sz="1300">
                <a:latin typeface="Arial" charset="0"/>
              </a:defRPr>
            </a:lvl1pPr>
          </a:lstStyle>
          <a:p>
            <a:pPr>
              <a:defRPr/>
            </a:pPr>
            <a:fld id="{E8108E6D-DD7E-46BC-AD20-96DA9549E92D}" type="slidenum">
              <a:rPr lang="el-GR"/>
              <a:pPr>
                <a:defRPr/>
              </a:pPr>
              <a:t>‹#›</a:t>
            </a:fld>
            <a:endParaRPr lang="el-GR" dirty="0"/>
          </a:p>
        </p:txBody>
      </p:sp>
    </p:spTree>
    <p:extLst>
      <p:ext uri="{BB962C8B-B14F-4D97-AF65-F5344CB8AC3E}">
        <p14:creationId xmlns:p14="http://schemas.microsoft.com/office/powerpoint/2010/main" val="842065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3169920" cy="478748"/>
          </a:xfrm>
          <a:prstGeom prst="rect">
            <a:avLst/>
          </a:prstGeom>
          <a:noFill/>
          <a:ln w="9525">
            <a:noFill/>
            <a:miter lim="800000"/>
            <a:headEnd/>
            <a:tailEnd/>
          </a:ln>
          <a:effectLst/>
        </p:spPr>
        <p:txBody>
          <a:bodyPr vert="horz" wrap="square" lIns="99036" tIns="49517" rIns="99036" bIns="49517" numCol="1" anchor="t" anchorCtr="0" compatLnSpc="1">
            <a:prstTxWarp prst="textNoShape">
              <a:avLst/>
            </a:prstTxWarp>
          </a:bodyPr>
          <a:lstStyle>
            <a:lvl1pPr defTabSz="990477">
              <a:defRPr sz="1300">
                <a:latin typeface="Arial" charset="0"/>
              </a:defRPr>
            </a:lvl1pPr>
          </a:lstStyle>
          <a:p>
            <a:pPr>
              <a:defRPr/>
            </a:pPr>
            <a:endParaRPr lang="el-GR" dirty="0"/>
          </a:p>
        </p:txBody>
      </p:sp>
      <p:sp>
        <p:nvSpPr>
          <p:cNvPr id="156675" name="Rectangle 3"/>
          <p:cNvSpPr>
            <a:spLocks noGrp="1" noChangeArrowheads="1"/>
          </p:cNvSpPr>
          <p:nvPr>
            <p:ph type="dt" idx="1"/>
          </p:nvPr>
        </p:nvSpPr>
        <p:spPr bwMode="auto">
          <a:xfrm>
            <a:off x="4143587" y="0"/>
            <a:ext cx="3169920" cy="478748"/>
          </a:xfrm>
          <a:prstGeom prst="rect">
            <a:avLst/>
          </a:prstGeom>
          <a:noFill/>
          <a:ln w="9525">
            <a:noFill/>
            <a:miter lim="800000"/>
            <a:headEnd/>
            <a:tailEnd/>
          </a:ln>
          <a:effectLst/>
        </p:spPr>
        <p:txBody>
          <a:bodyPr vert="horz" wrap="square" lIns="99036" tIns="49517" rIns="99036" bIns="49517" numCol="1" anchor="t" anchorCtr="0" compatLnSpc="1">
            <a:prstTxWarp prst="textNoShape">
              <a:avLst/>
            </a:prstTxWarp>
          </a:bodyPr>
          <a:lstStyle>
            <a:lvl1pPr algn="r" defTabSz="990477">
              <a:defRPr sz="1300">
                <a:latin typeface="Arial" charset="0"/>
              </a:defRPr>
            </a:lvl1pPr>
          </a:lstStyle>
          <a:p>
            <a:pPr>
              <a:defRPr/>
            </a:pPr>
            <a:endParaRPr lang="el-GR" dirty="0"/>
          </a:p>
        </p:txBody>
      </p:sp>
      <p:sp>
        <p:nvSpPr>
          <p:cNvPr id="296964" name="Rectangle 4"/>
          <p:cNvSpPr>
            <a:spLocks noGrp="1" noRot="1" noChangeAspect="1" noChangeArrowheads="1" noTextEdit="1"/>
          </p:cNvSpPr>
          <p:nvPr>
            <p:ph type="sldImg" idx="2"/>
          </p:nvPr>
        </p:nvSpPr>
        <p:spPr bwMode="auto">
          <a:xfrm>
            <a:off x="1260475" y="720725"/>
            <a:ext cx="4797425"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7" name="Rectangle 5"/>
          <p:cNvSpPr>
            <a:spLocks noGrp="1" noChangeArrowheads="1"/>
          </p:cNvSpPr>
          <p:nvPr>
            <p:ph type="body" sz="quarter" idx="3"/>
          </p:nvPr>
        </p:nvSpPr>
        <p:spPr bwMode="auto">
          <a:xfrm>
            <a:off x="731520" y="4559587"/>
            <a:ext cx="5852160" cy="4320212"/>
          </a:xfrm>
          <a:prstGeom prst="rect">
            <a:avLst/>
          </a:prstGeom>
          <a:noFill/>
          <a:ln w="9525">
            <a:noFill/>
            <a:miter lim="800000"/>
            <a:headEnd/>
            <a:tailEnd/>
          </a:ln>
          <a:effectLst/>
        </p:spPr>
        <p:txBody>
          <a:bodyPr vert="horz" wrap="square" lIns="99036" tIns="49517" rIns="99036" bIns="49517" numCol="1" anchor="t" anchorCtr="0" compatLnSpc="1">
            <a:prstTxWarp prst="textNoShape">
              <a:avLst/>
            </a:prstTxWarp>
          </a:bodyPr>
          <a:lstStyle/>
          <a:p>
            <a:pPr lvl="0"/>
            <a:r>
              <a:rPr lang="el-GR" noProof="0"/>
              <a:t>Click to edit Master text styles</a:t>
            </a:r>
          </a:p>
          <a:p>
            <a:pPr lvl="1"/>
            <a:r>
              <a:rPr lang="el-GR" noProof="0"/>
              <a:t>Second level</a:t>
            </a:r>
          </a:p>
          <a:p>
            <a:pPr lvl="2"/>
            <a:r>
              <a:rPr lang="el-GR" noProof="0"/>
              <a:t>Third level</a:t>
            </a:r>
          </a:p>
          <a:p>
            <a:pPr lvl="3"/>
            <a:r>
              <a:rPr lang="el-GR" noProof="0"/>
              <a:t>Fourth level</a:t>
            </a:r>
          </a:p>
          <a:p>
            <a:pPr lvl="4"/>
            <a:r>
              <a:rPr lang="el-GR" noProof="0"/>
              <a:t>Fifth level</a:t>
            </a:r>
          </a:p>
        </p:txBody>
      </p:sp>
      <p:sp>
        <p:nvSpPr>
          <p:cNvPr id="156678" name="Rectangle 6"/>
          <p:cNvSpPr>
            <a:spLocks noGrp="1" noChangeArrowheads="1"/>
          </p:cNvSpPr>
          <p:nvPr>
            <p:ph type="ftr" sz="quarter" idx="4"/>
          </p:nvPr>
        </p:nvSpPr>
        <p:spPr bwMode="auto">
          <a:xfrm>
            <a:off x="0" y="9120813"/>
            <a:ext cx="3169920" cy="478748"/>
          </a:xfrm>
          <a:prstGeom prst="rect">
            <a:avLst/>
          </a:prstGeom>
          <a:noFill/>
          <a:ln w="9525">
            <a:noFill/>
            <a:miter lim="800000"/>
            <a:headEnd/>
            <a:tailEnd/>
          </a:ln>
          <a:effectLst/>
        </p:spPr>
        <p:txBody>
          <a:bodyPr vert="horz" wrap="square" lIns="99036" tIns="49517" rIns="99036" bIns="49517" numCol="1" anchor="b" anchorCtr="0" compatLnSpc="1">
            <a:prstTxWarp prst="textNoShape">
              <a:avLst/>
            </a:prstTxWarp>
          </a:bodyPr>
          <a:lstStyle>
            <a:lvl1pPr defTabSz="990477">
              <a:defRPr sz="1300">
                <a:latin typeface="Arial" charset="0"/>
              </a:defRPr>
            </a:lvl1pPr>
          </a:lstStyle>
          <a:p>
            <a:pPr>
              <a:defRPr/>
            </a:pPr>
            <a:endParaRPr lang="el-GR" dirty="0"/>
          </a:p>
        </p:txBody>
      </p:sp>
      <p:sp>
        <p:nvSpPr>
          <p:cNvPr id="156679" name="Rectangle 7"/>
          <p:cNvSpPr>
            <a:spLocks noGrp="1" noChangeArrowheads="1"/>
          </p:cNvSpPr>
          <p:nvPr>
            <p:ph type="sldNum" sz="quarter" idx="5"/>
          </p:nvPr>
        </p:nvSpPr>
        <p:spPr bwMode="auto">
          <a:xfrm>
            <a:off x="4143587" y="9120813"/>
            <a:ext cx="3169920" cy="478748"/>
          </a:xfrm>
          <a:prstGeom prst="rect">
            <a:avLst/>
          </a:prstGeom>
          <a:noFill/>
          <a:ln w="9525">
            <a:noFill/>
            <a:miter lim="800000"/>
            <a:headEnd/>
            <a:tailEnd/>
          </a:ln>
          <a:effectLst/>
        </p:spPr>
        <p:txBody>
          <a:bodyPr vert="horz" wrap="square" lIns="99036" tIns="49517" rIns="99036" bIns="49517" numCol="1" anchor="b" anchorCtr="0" compatLnSpc="1">
            <a:prstTxWarp prst="textNoShape">
              <a:avLst/>
            </a:prstTxWarp>
          </a:bodyPr>
          <a:lstStyle>
            <a:lvl1pPr algn="r" defTabSz="990477">
              <a:defRPr sz="1300">
                <a:latin typeface="Arial" charset="0"/>
              </a:defRPr>
            </a:lvl1pPr>
          </a:lstStyle>
          <a:p>
            <a:pPr>
              <a:defRPr/>
            </a:pPr>
            <a:fld id="{6B54047C-AF80-47D3-AB57-6653B88DACED}" type="slidenum">
              <a:rPr lang="el-GR"/>
              <a:pPr>
                <a:defRPr/>
              </a:pPr>
              <a:t>‹#›</a:t>
            </a:fld>
            <a:endParaRPr lang="el-GR" dirty="0"/>
          </a:p>
        </p:txBody>
      </p:sp>
    </p:spTree>
    <p:extLst>
      <p:ext uri="{BB962C8B-B14F-4D97-AF65-F5344CB8AC3E}">
        <p14:creationId xmlns:p14="http://schemas.microsoft.com/office/powerpoint/2010/main" val="94732643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9189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CCBCAA3-3B63-42D3-9760-BDBA3FD681E1}"/>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3A342BE3-585F-47A0-8C32-7500F17F64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079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 Application product interface</a:t>
            </a:r>
          </a:p>
        </p:txBody>
      </p:sp>
    </p:spTree>
    <p:extLst>
      <p:ext uri="{BB962C8B-B14F-4D97-AF65-F5344CB8AC3E}">
        <p14:creationId xmlns:p14="http://schemas.microsoft.com/office/powerpoint/2010/main" val="167628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5205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Marshall Van Alstyne for this slide.</a:t>
            </a:r>
          </a:p>
        </p:txBody>
      </p:sp>
    </p:spTree>
    <p:extLst>
      <p:ext uri="{BB962C8B-B14F-4D97-AF65-F5344CB8AC3E}">
        <p14:creationId xmlns:p14="http://schemas.microsoft.com/office/powerpoint/2010/main" val="3308383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Thanks to Marshall Van Alstyne for the illustration.</a:t>
            </a:r>
          </a:p>
        </p:txBody>
      </p:sp>
    </p:spTree>
    <p:extLst>
      <p:ext uri="{BB962C8B-B14F-4D97-AF65-F5344CB8AC3E}">
        <p14:creationId xmlns:p14="http://schemas.microsoft.com/office/powerpoint/2010/main" val="2219137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xfrm>
            <a:off x="2973388" y="549275"/>
            <a:ext cx="3654425" cy="2741613"/>
          </a:xfrm>
          <a:ln/>
        </p:spPr>
      </p:sp>
      <p:sp>
        <p:nvSpPr>
          <p:cNvPr id="303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977350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Rot="1" noChangeAspect="1" noChangeArrowheads="1" noTextEdit="1"/>
          </p:cNvSpPr>
          <p:nvPr>
            <p:ph type="sldImg"/>
          </p:nvPr>
        </p:nvSpPr>
        <p:spPr>
          <a:xfrm>
            <a:off x="2973388" y="549275"/>
            <a:ext cx="3654425" cy="2741613"/>
          </a:xfrm>
          <a:ln/>
        </p:spPr>
      </p:sp>
      <p:sp>
        <p:nvSpPr>
          <p:cNvPr id="329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Same-side (direct) network effects mean that a customer subscribing to a network influences positively (increases) the benefit of other customers on the same side of the network. For example, customers of the same instant messenger benefit each other.  The more customers on the particular instant messenger app, the more valuable is the app to a subscriber.</a:t>
            </a:r>
          </a:p>
        </p:txBody>
      </p:sp>
    </p:spTree>
    <p:extLst>
      <p:ext uri="{BB962C8B-B14F-4D97-AF65-F5344CB8AC3E}">
        <p14:creationId xmlns:p14="http://schemas.microsoft.com/office/powerpoint/2010/main" val="301892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xfrm>
            <a:off x="2973388" y="549275"/>
            <a:ext cx="3654425" cy="2741613"/>
          </a:xfrm>
          <a:ln/>
        </p:spPr>
      </p:sp>
      <p:sp>
        <p:nvSpPr>
          <p:cNvPr id="304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844332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txBox="1">
            <a:spLocks noGrp="1" noChangeArrowheads="1"/>
          </p:cNvSpPr>
          <p:nvPr/>
        </p:nvSpPr>
        <p:spPr bwMode="auto">
          <a:xfrm>
            <a:off x="5438458" y="6949191"/>
            <a:ext cx="4160520" cy="36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6" tIns="49517" rIns="99036" bIns="49517" anchor="b"/>
          <a:lstStyle>
            <a:lvl1pPr defTabSz="944563" eaLnBrk="0" hangingPunct="0">
              <a:defRPr>
                <a:solidFill>
                  <a:schemeClr val="tx1"/>
                </a:solidFill>
                <a:latin typeface="Tahoma" pitchFamily="34" charset="0"/>
                <a:cs typeface="Arial" charset="0"/>
              </a:defRPr>
            </a:lvl1pPr>
            <a:lvl2pPr marL="742950" indent="-285750" defTabSz="944563" eaLnBrk="0" hangingPunct="0">
              <a:defRPr>
                <a:solidFill>
                  <a:schemeClr val="tx1"/>
                </a:solidFill>
                <a:latin typeface="Tahoma" pitchFamily="34" charset="0"/>
                <a:cs typeface="Arial" charset="0"/>
              </a:defRPr>
            </a:lvl2pPr>
            <a:lvl3pPr marL="1143000" indent="-228600" defTabSz="944563" eaLnBrk="0" hangingPunct="0">
              <a:defRPr>
                <a:solidFill>
                  <a:schemeClr val="tx1"/>
                </a:solidFill>
                <a:latin typeface="Tahoma" pitchFamily="34" charset="0"/>
                <a:cs typeface="Arial" charset="0"/>
              </a:defRPr>
            </a:lvl3pPr>
            <a:lvl4pPr marL="1600200" indent="-228600" defTabSz="944563" eaLnBrk="0" hangingPunct="0">
              <a:defRPr>
                <a:solidFill>
                  <a:schemeClr val="tx1"/>
                </a:solidFill>
                <a:latin typeface="Tahoma" pitchFamily="34" charset="0"/>
                <a:cs typeface="Arial" charset="0"/>
              </a:defRPr>
            </a:lvl4pPr>
            <a:lvl5pPr marL="2057400" indent="-228600" defTabSz="944563" eaLnBrk="0" hangingPunct="0">
              <a:defRPr>
                <a:solidFill>
                  <a:schemeClr val="tx1"/>
                </a:solidFill>
                <a:latin typeface="Tahoma" pitchFamily="34" charset="0"/>
                <a:cs typeface="Arial" charset="0"/>
              </a:defRPr>
            </a:lvl5pPr>
            <a:lvl6pPr marL="2514600" indent="-228600" defTabSz="944563" eaLnBrk="0" fontAlgn="base" hangingPunct="0">
              <a:spcBef>
                <a:spcPct val="0"/>
              </a:spcBef>
              <a:spcAft>
                <a:spcPct val="0"/>
              </a:spcAft>
              <a:defRPr>
                <a:solidFill>
                  <a:schemeClr val="tx1"/>
                </a:solidFill>
                <a:latin typeface="Tahoma" pitchFamily="34" charset="0"/>
                <a:cs typeface="Arial" charset="0"/>
              </a:defRPr>
            </a:lvl6pPr>
            <a:lvl7pPr marL="2971800" indent="-228600" defTabSz="944563" eaLnBrk="0" fontAlgn="base" hangingPunct="0">
              <a:spcBef>
                <a:spcPct val="0"/>
              </a:spcBef>
              <a:spcAft>
                <a:spcPct val="0"/>
              </a:spcAft>
              <a:defRPr>
                <a:solidFill>
                  <a:schemeClr val="tx1"/>
                </a:solidFill>
                <a:latin typeface="Tahoma" pitchFamily="34" charset="0"/>
                <a:cs typeface="Arial" charset="0"/>
              </a:defRPr>
            </a:lvl7pPr>
            <a:lvl8pPr marL="3429000" indent="-228600" defTabSz="944563" eaLnBrk="0" fontAlgn="base" hangingPunct="0">
              <a:spcBef>
                <a:spcPct val="0"/>
              </a:spcBef>
              <a:spcAft>
                <a:spcPct val="0"/>
              </a:spcAft>
              <a:defRPr>
                <a:solidFill>
                  <a:schemeClr val="tx1"/>
                </a:solidFill>
                <a:latin typeface="Tahoma" pitchFamily="34" charset="0"/>
                <a:cs typeface="Arial" charset="0"/>
              </a:defRPr>
            </a:lvl8pPr>
            <a:lvl9pPr marL="3886200" indent="-228600" defTabSz="944563" eaLnBrk="0" fontAlgn="base" hangingPunct="0">
              <a:spcBef>
                <a:spcPct val="0"/>
              </a:spcBef>
              <a:spcAft>
                <a:spcPct val="0"/>
              </a:spcAft>
              <a:defRPr>
                <a:solidFill>
                  <a:schemeClr val="tx1"/>
                </a:solidFill>
                <a:latin typeface="Tahoma" pitchFamily="34" charset="0"/>
                <a:cs typeface="Arial" charset="0"/>
              </a:defRPr>
            </a:lvl9pPr>
          </a:lstStyle>
          <a:p>
            <a:pPr algn="r" eaLnBrk="1" hangingPunct="1"/>
            <a:fld id="{BDE30205-5761-420C-B67B-A8A45726F16B}" type="slidenum">
              <a:rPr lang="el-GR" sz="1300">
                <a:latin typeface="Arial" charset="0"/>
              </a:rPr>
              <a:pPr algn="r" eaLnBrk="1" hangingPunct="1"/>
              <a:t>38</a:t>
            </a:fld>
            <a:endParaRPr lang="el-GR" sz="1300" dirty="0">
              <a:latin typeface="Arial" charset="0"/>
            </a:endParaRPr>
          </a:p>
        </p:txBody>
      </p:sp>
      <p:sp>
        <p:nvSpPr>
          <p:cNvPr id="305155" name="Rectangle 2"/>
          <p:cNvSpPr>
            <a:spLocks noGrp="1" noRot="1" noChangeAspect="1" noChangeArrowheads="1" noTextEdit="1"/>
          </p:cNvSpPr>
          <p:nvPr>
            <p:ph type="sldImg"/>
          </p:nvPr>
        </p:nvSpPr>
        <p:spPr>
          <a:xfrm>
            <a:off x="2973388" y="549275"/>
            <a:ext cx="3654425" cy="2741613"/>
          </a:xfrm>
          <a:ln/>
        </p:spPr>
      </p:sp>
      <p:sp>
        <p:nvSpPr>
          <p:cNvPr id="305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18291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CCBCAA3-3B63-42D3-9760-BDBA3FD681E1}"/>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3A342BE3-585F-47A0-8C32-7500F17F64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In many platforms, a participant in one side of the platform benefits from more participants in the other side of the platform. These are called cross-side (indirect) network effects. For example, in Uber, availability of more drivers and cars reduces the delay in pickups, and increases the value of the Uber subscription of a user. Similarly, a higher number of subscribers means more potential pickups and therefore increases the value of driving, attracting more drivers.</a:t>
            </a:r>
          </a:p>
        </p:txBody>
      </p:sp>
    </p:spTree>
    <p:extLst>
      <p:ext uri="{BB962C8B-B14F-4D97-AF65-F5344CB8AC3E}">
        <p14:creationId xmlns:p14="http://schemas.microsoft.com/office/powerpoint/2010/main" val="62734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2865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xfrm>
            <a:off x="1257300" y="719138"/>
            <a:ext cx="4802188" cy="3600450"/>
          </a:xfrm>
          <a:ln/>
        </p:spPr>
      </p:sp>
      <p:sp>
        <p:nvSpPr>
          <p:cNvPr id="307203" name="Rectangle 3"/>
          <p:cNvSpPr>
            <a:spLocks noGrp="1" noChangeArrowheads="1"/>
          </p:cNvSpPr>
          <p:nvPr>
            <p:ph type="body" idx="1"/>
          </p:nvPr>
        </p:nvSpPr>
        <p:spPr>
          <a:xfrm>
            <a:off x="731520" y="4561226"/>
            <a:ext cx="5852160" cy="4320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D1, … Dm are customers. S1, … Sn are drivers. As the scale increases, both drivers and customers benefit. Also, as scale increases, the profits of Uber increases approximately linearly with scale (approximately 20% of every fare) since most Uber costs are fixed and do not vary with scale.</a:t>
            </a:r>
          </a:p>
        </p:txBody>
      </p:sp>
    </p:spTree>
    <p:extLst>
      <p:ext uri="{BB962C8B-B14F-4D97-AF65-F5344CB8AC3E}">
        <p14:creationId xmlns:p14="http://schemas.microsoft.com/office/powerpoint/2010/main" val="271164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xfrm>
            <a:off x="2971800" y="547688"/>
            <a:ext cx="3657600" cy="2743200"/>
          </a:xfrm>
          <a:ln/>
        </p:spPr>
      </p:sp>
      <p:sp>
        <p:nvSpPr>
          <p:cNvPr id="307203" name="Rectangle 3"/>
          <p:cNvSpPr>
            <a:spLocks noGrp="1" noChangeArrowheads="1"/>
          </p:cNvSpPr>
          <p:nvPr>
            <p:ph type="body" idx="1"/>
          </p:nvPr>
        </p:nvSpPr>
        <p:spPr>
          <a:xfrm>
            <a:off x="960120" y="3475222"/>
            <a:ext cx="7680960" cy="329159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5087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7502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Marshall Van Alstyne for this table.</a:t>
            </a:r>
          </a:p>
        </p:txBody>
      </p:sp>
    </p:spTree>
    <p:extLst>
      <p:ext uri="{BB962C8B-B14F-4D97-AF65-F5344CB8AC3E}">
        <p14:creationId xmlns:p14="http://schemas.microsoft.com/office/powerpoint/2010/main" val="2988358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come back to tipping when we discuss compatibility/incompatibility decisions.</a:t>
            </a:r>
          </a:p>
        </p:txBody>
      </p:sp>
    </p:spTree>
    <p:extLst>
      <p:ext uri="{BB962C8B-B14F-4D97-AF65-F5344CB8AC3E}">
        <p14:creationId xmlns:p14="http://schemas.microsoft.com/office/powerpoint/2010/main" val="193652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8456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Business of Platforms” ch. 4.</a:t>
            </a:r>
          </a:p>
        </p:txBody>
      </p:sp>
    </p:spTree>
    <p:extLst>
      <p:ext uri="{BB962C8B-B14F-4D97-AF65-F5344CB8AC3E}">
        <p14:creationId xmlns:p14="http://schemas.microsoft.com/office/powerpoint/2010/main" val="682896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in detail on credit cards later. There, the platform (American Express) through restrictions of competition  included in its contracts to merchants, was able to make each merchant face an inelastic demand and pay 3% fee per transaction $. </a:t>
            </a:r>
          </a:p>
        </p:txBody>
      </p:sp>
    </p:spTree>
    <p:extLst>
      <p:ext uri="{BB962C8B-B14F-4D97-AF65-F5344CB8AC3E}">
        <p14:creationId xmlns:p14="http://schemas.microsoft.com/office/powerpoint/2010/main" val="1199492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3745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railroad cars can only ride on a particular gauge of rails. This is an issue of compatibility that we will discuss later in the course.  </a:t>
            </a:r>
          </a:p>
        </p:txBody>
      </p:sp>
    </p:spTree>
    <p:extLst>
      <p:ext uri="{BB962C8B-B14F-4D97-AF65-F5344CB8AC3E}">
        <p14:creationId xmlns:p14="http://schemas.microsoft.com/office/powerpoint/2010/main" val="7293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Also, a platform may reduce search or transaction costs.</a:t>
            </a:r>
          </a:p>
          <a:p>
            <a:endParaRPr lang="en-US" dirty="0"/>
          </a:p>
        </p:txBody>
      </p:sp>
    </p:spTree>
    <p:extLst>
      <p:ext uri="{BB962C8B-B14F-4D97-AF65-F5344CB8AC3E}">
        <p14:creationId xmlns:p14="http://schemas.microsoft.com/office/powerpoint/2010/main" val="89024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https://www.healthline.com/health-news/first-person-treated-for-sickle-cell-disease-with-crispr-is-doing-well</a:t>
            </a:r>
          </a:p>
          <a:p>
            <a:r>
              <a:rPr lang="en-US" dirty="0"/>
              <a:t>https://www.sciencemag.org/news/2020/02/cutting-edge-crispr-gene-editing-appears-safe-three-cancer-patients</a:t>
            </a:r>
          </a:p>
          <a:p>
            <a:r>
              <a:rPr lang="en-US" dirty="0"/>
              <a:t>https://onezero.medium.com/how-a-shot-of-crispr-could-restore-sight-to-the-blind-2be74bab44e8</a:t>
            </a:r>
          </a:p>
          <a:p>
            <a:r>
              <a:rPr lang="en-US" dirty="0"/>
              <a:t>https://www.nature.com/articles/d41586-019-03679-x</a:t>
            </a:r>
          </a:p>
        </p:txBody>
      </p:sp>
    </p:spTree>
    <p:extLst>
      <p:ext uri="{BB962C8B-B14F-4D97-AF65-F5344CB8AC3E}">
        <p14:creationId xmlns:p14="http://schemas.microsoft.com/office/powerpoint/2010/main" val="425591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 availability of prices on both sides of a platform or network allows for complex pricing strategies, and, depending on the dynamics and market shares on the two sides of the market, can be used strategically to enhance and leverage a firm’s strong strategic position on one side of the network</a:t>
            </a:r>
          </a:p>
          <a:p>
            <a:endParaRPr lang="en-US" dirty="0"/>
          </a:p>
        </p:txBody>
      </p:sp>
    </p:spTree>
    <p:extLst>
      <p:ext uri="{BB962C8B-B14F-4D97-AF65-F5344CB8AC3E}">
        <p14:creationId xmlns:p14="http://schemas.microsoft.com/office/powerpoint/2010/main" val="2741243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Platform Windows subsidizes all apps on Windows. Apps made by Microsoft are subsidized directly. Other apps, like Adobe Acrobat are subsidized in kind, by including in Windows subroutines that are useful to Adobe and, if not available in Windows, Adobe would have to create itself.</a:t>
            </a:r>
          </a:p>
        </p:txBody>
      </p:sp>
    </p:spTree>
    <p:extLst>
      <p:ext uri="{BB962C8B-B14F-4D97-AF65-F5344CB8AC3E}">
        <p14:creationId xmlns:p14="http://schemas.microsoft.com/office/powerpoint/2010/main" val="310621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Arrows show directing of payment. Payment may be in kind. For example, Windows contain subroutines that reduce the cost of apps.</a:t>
            </a:r>
          </a:p>
        </p:txBody>
      </p:sp>
    </p:spTree>
    <p:extLst>
      <p:ext uri="{BB962C8B-B14F-4D97-AF65-F5344CB8AC3E}">
        <p14:creationId xmlns:p14="http://schemas.microsoft.com/office/powerpoint/2010/main" val="353468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xfrm>
            <a:off x="2973388" y="549275"/>
            <a:ext cx="3654425" cy="2741613"/>
          </a:xfrm>
          <a:ln/>
        </p:spPr>
      </p:sp>
      <p:sp>
        <p:nvSpPr>
          <p:cNvPr id="318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An Internet backbone leases on a monthly basis a virtual pipeline of a certain bandwidth to Internet Service Providers (ISPs), with the obligation to deliver the whole Internet to an ISP customer.</a:t>
            </a:r>
          </a:p>
        </p:txBody>
      </p:sp>
    </p:spTree>
    <p:extLst>
      <p:ext uri="{BB962C8B-B14F-4D97-AF65-F5344CB8AC3E}">
        <p14:creationId xmlns:p14="http://schemas.microsoft.com/office/powerpoint/2010/main" val="168509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grpSp>
      <p:sp>
        <p:nvSpPr>
          <p:cNvPr id="81932" name="Rectangle 12"/>
          <p:cNvSpPr>
            <a:spLocks noGrp="1" noChangeArrowheads="1"/>
          </p:cNvSpPr>
          <p:nvPr>
            <p:ph type="ctrTitle"/>
          </p:nvPr>
        </p:nvSpPr>
        <p:spPr>
          <a:xfrm>
            <a:off x="990600" y="1676400"/>
            <a:ext cx="7772400" cy="1462088"/>
          </a:xfrm>
        </p:spPr>
        <p:txBody>
          <a:bodyPr/>
          <a:lstStyle>
            <a:lvl1pPr>
              <a:defRPr/>
            </a:lvl1pPr>
          </a:lstStyle>
          <a:p>
            <a:r>
              <a:rPr lang="el-GR"/>
              <a:t>Click to edit Master title style</a:t>
            </a:r>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l-GR"/>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l-GR" dirty="0"/>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l-GR" dirty="0"/>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D53918B1-C44C-4D03-A76B-768498141B96}" type="slidenum">
              <a:rPr lang="el-GR"/>
              <a:pPr>
                <a:defRPr/>
              </a:pPr>
              <a:t>‹#›</a:t>
            </a:fld>
            <a:endParaRPr lang="el-GR" dirty="0"/>
          </a:p>
        </p:txBody>
      </p:sp>
    </p:spTree>
    <p:extLst>
      <p:ext uri="{BB962C8B-B14F-4D97-AF65-F5344CB8AC3E}">
        <p14:creationId xmlns:p14="http://schemas.microsoft.com/office/powerpoint/2010/main" val="161467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l-GR"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6" name="Rectangle 13"/>
          <p:cNvSpPr>
            <a:spLocks noGrp="1" noChangeArrowheads="1"/>
          </p:cNvSpPr>
          <p:nvPr>
            <p:ph type="sldNum" sz="quarter" idx="12"/>
          </p:nvPr>
        </p:nvSpPr>
        <p:spPr>
          <a:ln/>
        </p:spPr>
        <p:txBody>
          <a:bodyPr/>
          <a:lstStyle>
            <a:lvl1pPr>
              <a:defRPr/>
            </a:lvl1pPr>
          </a:lstStyle>
          <a:p>
            <a:pPr>
              <a:defRPr/>
            </a:pPr>
            <a:fld id="{3D6E83A3-56DD-4DEF-B699-B397102DBBFD}" type="slidenum">
              <a:rPr lang="el-GR"/>
              <a:pPr>
                <a:defRPr/>
              </a:pPr>
              <a:t>‹#›</a:t>
            </a:fld>
            <a:endParaRPr lang="el-GR" dirty="0"/>
          </a:p>
        </p:txBody>
      </p:sp>
    </p:spTree>
    <p:extLst>
      <p:ext uri="{BB962C8B-B14F-4D97-AF65-F5344CB8AC3E}">
        <p14:creationId xmlns:p14="http://schemas.microsoft.com/office/powerpoint/2010/main" val="843875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l-GR"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6" name="Rectangle 13"/>
          <p:cNvSpPr>
            <a:spLocks noGrp="1" noChangeArrowheads="1"/>
          </p:cNvSpPr>
          <p:nvPr>
            <p:ph type="sldNum" sz="quarter" idx="12"/>
          </p:nvPr>
        </p:nvSpPr>
        <p:spPr>
          <a:ln/>
        </p:spPr>
        <p:txBody>
          <a:bodyPr/>
          <a:lstStyle>
            <a:lvl1pPr>
              <a:defRPr/>
            </a:lvl1pPr>
          </a:lstStyle>
          <a:p>
            <a:pPr>
              <a:defRPr/>
            </a:pPr>
            <a:fld id="{7BB58A4D-E945-4717-A709-8A30B4DF2C9B}" type="slidenum">
              <a:rPr lang="el-GR"/>
              <a:pPr>
                <a:defRPr/>
              </a:pPr>
              <a:t>‹#›</a:t>
            </a:fld>
            <a:endParaRPr lang="el-GR" dirty="0"/>
          </a:p>
        </p:txBody>
      </p:sp>
    </p:spTree>
    <p:extLst>
      <p:ext uri="{BB962C8B-B14F-4D97-AF65-F5344CB8AC3E}">
        <p14:creationId xmlns:p14="http://schemas.microsoft.com/office/powerpoint/2010/main" val="1602869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a:t>Click to edit Master title style</a:t>
            </a:r>
          </a:p>
        </p:txBody>
      </p:sp>
      <p:sp>
        <p:nvSpPr>
          <p:cNvPr id="3" name="Text Placeholder 2"/>
          <p:cNvSpPr>
            <a:spLocks noGrp="1"/>
          </p:cNvSpPr>
          <p:nvPr>
            <p:ph type="body" sz="half" idx="1"/>
          </p:nvPr>
        </p:nvSpPr>
        <p:spPr>
          <a:xfrm>
            <a:off x="11826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l-GR"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7" name="Rectangle 13"/>
          <p:cNvSpPr>
            <a:spLocks noGrp="1" noChangeArrowheads="1"/>
          </p:cNvSpPr>
          <p:nvPr>
            <p:ph type="sldNum" sz="quarter" idx="12"/>
          </p:nvPr>
        </p:nvSpPr>
        <p:spPr>
          <a:ln/>
        </p:spPr>
        <p:txBody>
          <a:bodyPr/>
          <a:lstStyle>
            <a:lvl1pPr>
              <a:defRPr/>
            </a:lvl1pPr>
          </a:lstStyle>
          <a:p>
            <a:pPr>
              <a:defRPr/>
            </a:pPr>
            <a:fld id="{D726B01D-9E88-440A-B157-2F3CE3C02AEC}" type="slidenum">
              <a:rPr lang="el-GR"/>
              <a:pPr>
                <a:defRPr/>
              </a:pPr>
              <a:t>‹#›</a:t>
            </a:fld>
            <a:endParaRPr lang="el-GR" dirty="0"/>
          </a:p>
        </p:txBody>
      </p:sp>
    </p:spTree>
    <p:extLst>
      <p:ext uri="{BB962C8B-B14F-4D97-AF65-F5344CB8AC3E}">
        <p14:creationId xmlns:p14="http://schemas.microsoft.com/office/powerpoint/2010/main" val="944310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a:t>Click to edit Master title style</a:t>
            </a:r>
          </a:p>
        </p:txBody>
      </p:sp>
      <p:sp>
        <p:nvSpPr>
          <p:cNvPr id="3" name="SmartArt Placeholder 2"/>
          <p:cNvSpPr>
            <a:spLocks noGrp="1"/>
          </p:cNvSpPr>
          <p:nvPr>
            <p:ph type="dgm" idx="1"/>
          </p:nvPr>
        </p:nvSpPr>
        <p:spPr>
          <a:xfrm>
            <a:off x="1182688" y="2017713"/>
            <a:ext cx="7772400" cy="4114800"/>
          </a:xfrm>
        </p:spPr>
        <p:txBody>
          <a:bodyPr/>
          <a:lstStyle/>
          <a:p>
            <a:pPr lvl="0"/>
            <a:endParaRPr lang="en-US" noProof="0" dirty="0"/>
          </a:p>
        </p:txBody>
      </p:sp>
      <p:sp>
        <p:nvSpPr>
          <p:cNvPr id="4" name="Rectangle 11"/>
          <p:cNvSpPr>
            <a:spLocks noGrp="1" noChangeArrowheads="1"/>
          </p:cNvSpPr>
          <p:nvPr>
            <p:ph type="dt" sz="half" idx="10"/>
          </p:nvPr>
        </p:nvSpPr>
        <p:spPr>
          <a:ln/>
        </p:spPr>
        <p:txBody>
          <a:bodyPr/>
          <a:lstStyle>
            <a:lvl1pPr>
              <a:defRPr/>
            </a:lvl1pPr>
          </a:lstStyle>
          <a:p>
            <a:pPr>
              <a:defRPr/>
            </a:pPr>
            <a:endParaRPr lang="el-GR"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6" name="Rectangle 13"/>
          <p:cNvSpPr>
            <a:spLocks noGrp="1" noChangeArrowheads="1"/>
          </p:cNvSpPr>
          <p:nvPr>
            <p:ph type="sldNum" sz="quarter" idx="12"/>
          </p:nvPr>
        </p:nvSpPr>
        <p:spPr>
          <a:ln/>
        </p:spPr>
        <p:txBody>
          <a:bodyPr/>
          <a:lstStyle>
            <a:lvl1pPr>
              <a:defRPr/>
            </a:lvl1pPr>
          </a:lstStyle>
          <a:p>
            <a:pPr>
              <a:defRPr/>
            </a:pPr>
            <a:fld id="{3CDF2177-C2EE-4CF1-AF1F-4D82D387FA10}" type="slidenum">
              <a:rPr lang="el-GR"/>
              <a:pPr>
                <a:defRPr/>
              </a:pPr>
              <a:t>‹#›</a:t>
            </a:fld>
            <a:endParaRPr lang="el-GR" dirty="0"/>
          </a:p>
        </p:txBody>
      </p:sp>
    </p:spTree>
    <p:extLst>
      <p:ext uri="{BB962C8B-B14F-4D97-AF65-F5344CB8AC3E}">
        <p14:creationId xmlns:p14="http://schemas.microsoft.com/office/powerpoint/2010/main" val="3607348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l-GR"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6" name="Rectangle 13"/>
          <p:cNvSpPr>
            <a:spLocks noGrp="1" noChangeArrowheads="1"/>
          </p:cNvSpPr>
          <p:nvPr>
            <p:ph type="sldNum" sz="quarter" idx="12"/>
          </p:nvPr>
        </p:nvSpPr>
        <p:spPr>
          <a:ln/>
        </p:spPr>
        <p:txBody>
          <a:bodyPr/>
          <a:lstStyle>
            <a:lvl1pPr>
              <a:defRPr/>
            </a:lvl1pPr>
          </a:lstStyle>
          <a:p>
            <a:pPr>
              <a:defRPr/>
            </a:pPr>
            <a:fld id="{3649413F-A13E-44E9-A496-781FB1072F9B}" type="slidenum">
              <a:rPr lang="el-GR"/>
              <a:pPr>
                <a:defRPr/>
              </a:pPr>
              <a:t>‹#›</a:t>
            </a:fld>
            <a:endParaRPr lang="el-GR" dirty="0"/>
          </a:p>
        </p:txBody>
      </p:sp>
    </p:spTree>
    <p:extLst>
      <p:ext uri="{BB962C8B-B14F-4D97-AF65-F5344CB8AC3E}">
        <p14:creationId xmlns:p14="http://schemas.microsoft.com/office/powerpoint/2010/main" val="1163238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l-GR"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6" name="Rectangle 13"/>
          <p:cNvSpPr>
            <a:spLocks noGrp="1" noChangeArrowheads="1"/>
          </p:cNvSpPr>
          <p:nvPr>
            <p:ph type="sldNum" sz="quarter" idx="12"/>
          </p:nvPr>
        </p:nvSpPr>
        <p:spPr>
          <a:ln/>
        </p:spPr>
        <p:txBody>
          <a:bodyPr/>
          <a:lstStyle>
            <a:lvl1pPr>
              <a:defRPr/>
            </a:lvl1pPr>
          </a:lstStyle>
          <a:p>
            <a:pPr>
              <a:defRPr/>
            </a:pPr>
            <a:fld id="{418FA1AD-0A29-43AE-940C-94A9D0112C95}" type="slidenum">
              <a:rPr lang="el-GR"/>
              <a:pPr>
                <a:defRPr/>
              </a:pPr>
              <a:t>‹#›</a:t>
            </a:fld>
            <a:endParaRPr lang="el-GR" dirty="0"/>
          </a:p>
        </p:txBody>
      </p:sp>
    </p:spTree>
    <p:extLst>
      <p:ext uri="{BB962C8B-B14F-4D97-AF65-F5344CB8AC3E}">
        <p14:creationId xmlns:p14="http://schemas.microsoft.com/office/powerpoint/2010/main" val="1031048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l-GR"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7" name="Rectangle 13"/>
          <p:cNvSpPr>
            <a:spLocks noGrp="1" noChangeArrowheads="1"/>
          </p:cNvSpPr>
          <p:nvPr>
            <p:ph type="sldNum" sz="quarter" idx="12"/>
          </p:nvPr>
        </p:nvSpPr>
        <p:spPr>
          <a:ln/>
        </p:spPr>
        <p:txBody>
          <a:bodyPr/>
          <a:lstStyle>
            <a:lvl1pPr>
              <a:defRPr/>
            </a:lvl1pPr>
          </a:lstStyle>
          <a:p>
            <a:pPr>
              <a:defRPr/>
            </a:pPr>
            <a:fld id="{EA090B1F-D821-4A81-9DD0-6A338422A92A}" type="slidenum">
              <a:rPr lang="el-GR"/>
              <a:pPr>
                <a:defRPr/>
              </a:pPr>
              <a:t>‹#›</a:t>
            </a:fld>
            <a:endParaRPr lang="el-GR" dirty="0"/>
          </a:p>
        </p:txBody>
      </p:sp>
    </p:spTree>
    <p:extLst>
      <p:ext uri="{BB962C8B-B14F-4D97-AF65-F5344CB8AC3E}">
        <p14:creationId xmlns:p14="http://schemas.microsoft.com/office/powerpoint/2010/main" val="2260062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l-GR" dirty="0"/>
          </a:p>
        </p:txBody>
      </p:sp>
      <p:sp>
        <p:nvSpPr>
          <p:cNvPr id="8"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9" name="Rectangle 13"/>
          <p:cNvSpPr>
            <a:spLocks noGrp="1" noChangeArrowheads="1"/>
          </p:cNvSpPr>
          <p:nvPr>
            <p:ph type="sldNum" sz="quarter" idx="12"/>
          </p:nvPr>
        </p:nvSpPr>
        <p:spPr>
          <a:ln/>
        </p:spPr>
        <p:txBody>
          <a:bodyPr/>
          <a:lstStyle>
            <a:lvl1pPr>
              <a:defRPr/>
            </a:lvl1pPr>
          </a:lstStyle>
          <a:p>
            <a:pPr>
              <a:defRPr/>
            </a:pPr>
            <a:fld id="{837664A0-CC64-41EA-AA02-9AD52775B74C}" type="slidenum">
              <a:rPr lang="el-GR"/>
              <a:pPr>
                <a:defRPr/>
              </a:pPr>
              <a:t>‹#›</a:t>
            </a:fld>
            <a:endParaRPr lang="el-GR" dirty="0"/>
          </a:p>
        </p:txBody>
      </p:sp>
    </p:spTree>
    <p:extLst>
      <p:ext uri="{BB962C8B-B14F-4D97-AF65-F5344CB8AC3E}">
        <p14:creationId xmlns:p14="http://schemas.microsoft.com/office/powerpoint/2010/main" val="4128731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l-GR" dirty="0"/>
          </a:p>
        </p:txBody>
      </p:sp>
      <p:sp>
        <p:nvSpPr>
          <p:cNvPr id="4"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5" name="Rectangle 13"/>
          <p:cNvSpPr>
            <a:spLocks noGrp="1" noChangeArrowheads="1"/>
          </p:cNvSpPr>
          <p:nvPr>
            <p:ph type="sldNum" sz="quarter" idx="12"/>
          </p:nvPr>
        </p:nvSpPr>
        <p:spPr>
          <a:ln/>
        </p:spPr>
        <p:txBody>
          <a:bodyPr/>
          <a:lstStyle>
            <a:lvl1pPr>
              <a:defRPr/>
            </a:lvl1pPr>
          </a:lstStyle>
          <a:p>
            <a:pPr>
              <a:defRPr/>
            </a:pPr>
            <a:fld id="{03BF7F71-3A74-48F3-A788-40DFC2F7AC5B}" type="slidenum">
              <a:rPr lang="el-GR"/>
              <a:pPr>
                <a:defRPr/>
              </a:pPr>
              <a:t>‹#›</a:t>
            </a:fld>
            <a:endParaRPr lang="el-GR" dirty="0"/>
          </a:p>
        </p:txBody>
      </p:sp>
    </p:spTree>
    <p:extLst>
      <p:ext uri="{BB962C8B-B14F-4D97-AF65-F5344CB8AC3E}">
        <p14:creationId xmlns:p14="http://schemas.microsoft.com/office/powerpoint/2010/main" val="2883617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l-GR" dirty="0"/>
          </a:p>
        </p:txBody>
      </p:sp>
      <p:sp>
        <p:nvSpPr>
          <p:cNvPr id="3"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4" name="Rectangle 13"/>
          <p:cNvSpPr>
            <a:spLocks noGrp="1" noChangeArrowheads="1"/>
          </p:cNvSpPr>
          <p:nvPr>
            <p:ph type="sldNum" sz="quarter" idx="12"/>
          </p:nvPr>
        </p:nvSpPr>
        <p:spPr>
          <a:ln/>
        </p:spPr>
        <p:txBody>
          <a:bodyPr/>
          <a:lstStyle>
            <a:lvl1pPr>
              <a:defRPr/>
            </a:lvl1pPr>
          </a:lstStyle>
          <a:p>
            <a:pPr>
              <a:defRPr/>
            </a:pPr>
            <a:fld id="{E64C2A23-5090-41DA-9AF8-989A0B870ED5}" type="slidenum">
              <a:rPr lang="el-GR"/>
              <a:pPr>
                <a:defRPr/>
              </a:pPr>
              <a:t>‹#›</a:t>
            </a:fld>
            <a:endParaRPr lang="el-GR" dirty="0"/>
          </a:p>
        </p:txBody>
      </p:sp>
    </p:spTree>
    <p:extLst>
      <p:ext uri="{BB962C8B-B14F-4D97-AF65-F5344CB8AC3E}">
        <p14:creationId xmlns:p14="http://schemas.microsoft.com/office/powerpoint/2010/main" val="419741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l-GR"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7" name="Rectangle 13"/>
          <p:cNvSpPr>
            <a:spLocks noGrp="1" noChangeArrowheads="1"/>
          </p:cNvSpPr>
          <p:nvPr>
            <p:ph type="sldNum" sz="quarter" idx="12"/>
          </p:nvPr>
        </p:nvSpPr>
        <p:spPr>
          <a:ln/>
        </p:spPr>
        <p:txBody>
          <a:bodyPr/>
          <a:lstStyle>
            <a:lvl1pPr>
              <a:defRPr/>
            </a:lvl1pPr>
          </a:lstStyle>
          <a:p>
            <a:pPr>
              <a:defRPr/>
            </a:pPr>
            <a:fld id="{B9ED2B10-2AA6-46BE-9A8C-4F48E24BC2B0}" type="slidenum">
              <a:rPr lang="el-GR"/>
              <a:pPr>
                <a:defRPr/>
              </a:pPr>
              <a:t>‹#›</a:t>
            </a:fld>
            <a:endParaRPr lang="el-GR" dirty="0"/>
          </a:p>
        </p:txBody>
      </p:sp>
    </p:spTree>
    <p:extLst>
      <p:ext uri="{BB962C8B-B14F-4D97-AF65-F5344CB8AC3E}">
        <p14:creationId xmlns:p14="http://schemas.microsoft.com/office/powerpoint/2010/main" val="1387725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l-GR"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l-GR" dirty="0"/>
          </a:p>
        </p:txBody>
      </p:sp>
      <p:sp>
        <p:nvSpPr>
          <p:cNvPr id="7" name="Rectangle 13"/>
          <p:cNvSpPr>
            <a:spLocks noGrp="1" noChangeArrowheads="1"/>
          </p:cNvSpPr>
          <p:nvPr>
            <p:ph type="sldNum" sz="quarter" idx="12"/>
          </p:nvPr>
        </p:nvSpPr>
        <p:spPr>
          <a:ln/>
        </p:spPr>
        <p:txBody>
          <a:bodyPr/>
          <a:lstStyle>
            <a:lvl1pPr>
              <a:defRPr/>
            </a:lvl1pPr>
          </a:lstStyle>
          <a:p>
            <a:pPr>
              <a:defRPr/>
            </a:pPr>
            <a:fld id="{9BE55B5C-A466-4E9E-8317-9F00899B8196}" type="slidenum">
              <a:rPr lang="el-GR"/>
              <a:pPr>
                <a:defRPr/>
              </a:pPr>
              <a:t>‹#›</a:t>
            </a:fld>
            <a:endParaRPr lang="el-GR" dirty="0"/>
          </a:p>
        </p:txBody>
      </p:sp>
    </p:spTree>
    <p:extLst>
      <p:ext uri="{BB962C8B-B14F-4D97-AF65-F5344CB8AC3E}">
        <p14:creationId xmlns:p14="http://schemas.microsoft.com/office/powerpoint/2010/main" val="1200402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l-GR" sz="2400" dirty="0"/>
          </a:p>
        </p:txBody>
      </p:sp>
      <p:sp>
        <p:nvSpPr>
          <p:cNvPr id="307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l-GR" sz="2400" dirty="0"/>
          </a:p>
        </p:txBody>
      </p:sp>
      <p:sp>
        <p:nvSpPr>
          <p:cNvPr id="3076"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l-GR" sz="2400" dirty="0"/>
          </a:p>
        </p:txBody>
      </p:sp>
      <p:sp>
        <p:nvSpPr>
          <p:cNvPr id="307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l-GR" sz="2400" dirty="0"/>
          </a:p>
        </p:txBody>
      </p:sp>
      <p:sp>
        <p:nvSpPr>
          <p:cNvPr id="307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l-GR" sz="2400" dirty="0"/>
          </a:p>
        </p:txBody>
      </p:sp>
      <p:sp>
        <p:nvSpPr>
          <p:cNvPr id="3079"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l-GR" sz="2400" dirty="0"/>
          </a:p>
        </p:txBody>
      </p:sp>
      <p:sp>
        <p:nvSpPr>
          <p:cNvPr id="308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l-GR" sz="2400" dirty="0"/>
          </a:p>
        </p:txBody>
      </p:sp>
      <p:sp>
        <p:nvSpPr>
          <p:cNvPr id="3081"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l-GR"/>
              <a:t>Click to edit Master title style</a:t>
            </a:r>
          </a:p>
        </p:txBody>
      </p:sp>
      <p:sp>
        <p:nvSpPr>
          <p:cNvPr id="3082"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l-GR"/>
              <a:t>Click to edit Master text styles</a:t>
            </a:r>
          </a:p>
          <a:p>
            <a:pPr lvl="1"/>
            <a:r>
              <a:rPr lang="el-GR"/>
              <a:t>Second level</a:t>
            </a:r>
          </a:p>
          <a:p>
            <a:pPr lvl="2"/>
            <a:r>
              <a:rPr lang="el-GR"/>
              <a:t>Third level</a:t>
            </a:r>
          </a:p>
          <a:p>
            <a:pPr lvl="3"/>
            <a:r>
              <a:rPr lang="el-GR"/>
              <a:t>Fourth level</a:t>
            </a:r>
          </a:p>
          <a:p>
            <a:pPr lvl="4"/>
            <a:r>
              <a:rPr lang="el-GR"/>
              <a:t>Fifth level</a:t>
            </a:r>
          </a:p>
        </p:txBody>
      </p:sp>
      <p:sp>
        <p:nvSpPr>
          <p:cNvPr id="8090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a:defRPr/>
            </a:pPr>
            <a:endParaRPr lang="el-GR" dirty="0"/>
          </a:p>
        </p:txBody>
      </p:sp>
      <p:sp>
        <p:nvSpPr>
          <p:cNvPr id="8090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endParaRPr lang="el-GR" dirty="0"/>
          </a:p>
        </p:txBody>
      </p:sp>
      <p:sp>
        <p:nvSpPr>
          <p:cNvPr id="8090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pPr>
              <a:defRPr/>
            </a:pPr>
            <a:fld id="{03401A35-6472-4AFA-A18A-1C4A25573452}" type="slidenum">
              <a:rPr lang="el-GR"/>
              <a:pPr>
                <a:defRPr/>
              </a:pPr>
              <a:t>‹#›</a:t>
            </a:fld>
            <a:endParaRPr lang="el-GR" dirty="0"/>
          </a:p>
        </p:txBody>
      </p:sp>
    </p:spTree>
  </p:cSld>
  <p:clrMap bg1="lt1" tx1="dk1" bg2="lt2" tx2="dk2" accent1="accent1" accent2="accent2" accent3="accent3" accent4="accent4" accent5="accent5" accent6="accent6" hlink="hlink" folHlink="folHlink"/>
  <p:sldLayoutIdLst>
    <p:sldLayoutId id="2147485110" r:id="rId1"/>
    <p:sldLayoutId id="2147485098" r:id="rId2"/>
    <p:sldLayoutId id="2147485099" r:id="rId3"/>
    <p:sldLayoutId id="2147485100" r:id="rId4"/>
    <p:sldLayoutId id="2147485101" r:id="rId5"/>
    <p:sldLayoutId id="2147485102" r:id="rId6"/>
    <p:sldLayoutId id="2147485103" r:id="rId7"/>
    <p:sldLayoutId id="2147485104" r:id="rId8"/>
    <p:sldLayoutId id="2147485105" r:id="rId9"/>
    <p:sldLayoutId id="2147485106" r:id="rId10"/>
    <p:sldLayoutId id="2147485107" r:id="rId11"/>
    <p:sldLayoutId id="2147485108" r:id="rId12"/>
    <p:sldLayoutId id="2147485109"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cs typeface="Arial" charset="0"/>
        </a:defRPr>
      </a:lvl2pPr>
      <a:lvl3pPr algn="l" rtl="0" eaLnBrk="0" fontAlgn="base" hangingPunct="0">
        <a:spcBef>
          <a:spcPct val="0"/>
        </a:spcBef>
        <a:spcAft>
          <a:spcPct val="0"/>
        </a:spcAft>
        <a:defRPr sz="4400">
          <a:solidFill>
            <a:schemeClr val="tx2"/>
          </a:solidFill>
          <a:latin typeface="Tahoma" pitchFamily="34" charset="0"/>
          <a:cs typeface="Arial" charset="0"/>
        </a:defRPr>
      </a:lvl3pPr>
      <a:lvl4pPr algn="l" rtl="0" eaLnBrk="0" fontAlgn="base" hangingPunct="0">
        <a:spcBef>
          <a:spcPct val="0"/>
        </a:spcBef>
        <a:spcAft>
          <a:spcPct val="0"/>
        </a:spcAft>
        <a:defRPr sz="4400">
          <a:solidFill>
            <a:schemeClr val="tx2"/>
          </a:solidFill>
          <a:latin typeface="Tahoma" pitchFamily="34" charset="0"/>
          <a:cs typeface="Arial" charset="0"/>
        </a:defRPr>
      </a:lvl4pPr>
      <a:lvl5pPr algn="l" rtl="0" eaLnBrk="0" fontAlgn="base" hangingPunct="0">
        <a:spcBef>
          <a:spcPct val="0"/>
        </a:spcBef>
        <a:spcAft>
          <a:spcPct val="0"/>
        </a:spcAft>
        <a:defRPr sz="4400">
          <a:solidFill>
            <a:schemeClr val="tx2"/>
          </a:solidFill>
          <a:latin typeface="Tahoma" pitchFamily="34" charset="0"/>
          <a:cs typeface="Arial" charset="0"/>
        </a:defRPr>
      </a:lvl5pPr>
      <a:lvl6pPr marL="457200" algn="l" rtl="0" fontAlgn="base">
        <a:spcBef>
          <a:spcPct val="0"/>
        </a:spcBef>
        <a:spcAft>
          <a:spcPct val="0"/>
        </a:spcAft>
        <a:defRPr sz="4400">
          <a:solidFill>
            <a:schemeClr val="tx2"/>
          </a:solidFill>
          <a:latin typeface="Tahoma" pitchFamily="34" charset="0"/>
          <a:cs typeface="Arial" charset="0"/>
        </a:defRPr>
      </a:lvl6pPr>
      <a:lvl7pPr marL="914400" algn="l" rtl="0" fontAlgn="base">
        <a:spcBef>
          <a:spcPct val="0"/>
        </a:spcBef>
        <a:spcAft>
          <a:spcPct val="0"/>
        </a:spcAft>
        <a:defRPr sz="4400">
          <a:solidFill>
            <a:schemeClr val="tx2"/>
          </a:solidFill>
          <a:latin typeface="Tahoma" pitchFamily="34" charset="0"/>
          <a:cs typeface="Arial" charset="0"/>
        </a:defRPr>
      </a:lvl7pPr>
      <a:lvl8pPr marL="1371600" algn="l" rtl="0" fontAlgn="base">
        <a:spcBef>
          <a:spcPct val="0"/>
        </a:spcBef>
        <a:spcAft>
          <a:spcPct val="0"/>
        </a:spcAft>
        <a:defRPr sz="4400">
          <a:solidFill>
            <a:schemeClr val="tx2"/>
          </a:solidFill>
          <a:latin typeface="Tahoma" pitchFamily="34" charset="0"/>
          <a:cs typeface="Arial" charset="0"/>
        </a:defRPr>
      </a:lvl8pPr>
      <a:lvl9pPr marL="1828800" algn="l" rtl="0" fontAlgn="base">
        <a:spcBef>
          <a:spcPct val="0"/>
        </a:spcBef>
        <a:spcAft>
          <a:spcPct val="0"/>
        </a:spcAft>
        <a:defRPr sz="4400">
          <a:solidFill>
            <a:schemeClr val="tx2"/>
          </a:solidFill>
          <a:latin typeface="Tahoma" pitchFamily="34" charset="0"/>
          <a:cs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cSOx0Hv8s3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3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2EDE-257C-457F-87A8-9A8FE15AC389}"/>
              </a:ext>
            </a:extLst>
          </p:cNvPr>
          <p:cNvSpPr>
            <a:spLocks noGrp="1"/>
          </p:cNvSpPr>
          <p:nvPr>
            <p:ph type="title"/>
          </p:nvPr>
        </p:nvSpPr>
        <p:spPr/>
        <p:txBody>
          <a:bodyPr/>
          <a:lstStyle/>
          <a:p>
            <a:r>
              <a:rPr lang="en-US" dirty="0"/>
              <a:t>Business of Platforms:</a:t>
            </a:r>
            <a:br>
              <a:rPr lang="en-US" dirty="0"/>
            </a:br>
            <a:r>
              <a:rPr lang="en-US" dirty="0"/>
              <a:t>Platforms </a:t>
            </a:r>
            <a:r>
              <a:rPr lang="en-US" sz="1800" dirty="0"/>
              <a:t>(version 11142022)</a:t>
            </a:r>
          </a:p>
        </p:txBody>
      </p:sp>
      <p:sp>
        <p:nvSpPr>
          <p:cNvPr id="3" name="Content Placeholder 2">
            <a:extLst>
              <a:ext uri="{FF2B5EF4-FFF2-40B4-BE49-F238E27FC236}">
                <a16:creationId xmlns:a16="http://schemas.microsoft.com/office/drawing/2014/main" id="{DB3E0E6E-2056-465A-8504-5017F6BBF014}"/>
              </a:ext>
            </a:extLst>
          </p:cNvPr>
          <p:cNvSpPr>
            <a:spLocks noGrp="1"/>
          </p:cNvSpPr>
          <p:nvPr>
            <p:ph idx="1"/>
          </p:nvPr>
        </p:nvSpPr>
        <p:spPr/>
        <p:txBody>
          <a:bodyPr>
            <a:normAutofit fontScale="92500" lnSpcReduction="20000"/>
          </a:bodyPr>
          <a:lstStyle/>
          <a:p>
            <a:r>
              <a:rPr lang="en-US" b="1" dirty="0"/>
              <a:t>A platform </a:t>
            </a:r>
            <a:r>
              <a:rPr lang="en-US" dirty="0"/>
              <a:t>is a collection of essential components that brings together a variety of components or complementary goods and allows them to function together</a:t>
            </a:r>
          </a:p>
          <a:p>
            <a:r>
              <a:rPr lang="en-US" dirty="0"/>
              <a:t>Platform’s output could be sold to the same customers, e.g., iPhone and iPhone apps</a:t>
            </a:r>
          </a:p>
          <a:p>
            <a:r>
              <a:rPr lang="en-US" dirty="0"/>
              <a:t>Or a platform could bring together two different groups, e.g., drivers and riders in Uber</a:t>
            </a:r>
          </a:p>
        </p:txBody>
      </p:sp>
      <p:sp>
        <p:nvSpPr>
          <p:cNvPr id="4" name="Slide Number Placeholder 3">
            <a:extLst>
              <a:ext uri="{FF2B5EF4-FFF2-40B4-BE49-F238E27FC236}">
                <a16:creationId xmlns:a16="http://schemas.microsoft.com/office/drawing/2014/main" id="{A9750AFF-D6CF-473A-8BC0-60CF789058BA}"/>
              </a:ext>
            </a:extLst>
          </p:cNvPr>
          <p:cNvSpPr>
            <a:spLocks noGrp="1"/>
          </p:cNvSpPr>
          <p:nvPr>
            <p:ph type="sldNum" sz="quarter" idx="12"/>
          </p:nvPr>
        </p:nvSpPr>
        <p:spPr/>
        <p:txBody>
          <a:bodyPr/>
          <a:lstStyle/>
          <a:p>
            <a:pPr>
              <a:defRPr/>
            </a:pPr>
            <a:fld id="{3649413F-A13E-44E9-A496-781FB1072F9B}" type="slidenum">
              <a:rPr lang="el-GR" smtClean="0"/>
              <a:pPr>
                <a:defRPr/>
              </a:pPr>
              <a:t>1</a:t>
            </a:fld>
            <a:endParaRPr lang="el-GR" dirty="0"/>
          </a:p>
        </p:txBody>
      </p:sp>
    </p:spTree>
    <p:extLst>
      <p:ext uri="{BB962C8B-B14F-4D97-AF65-F5344CB8AC3E}">
        <p14:creationId xmlns:p14="http://schemas.microsoft.com/office/powerpoint/2010/main" val="342885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AA56-8C6D-4BDC-B84C-27FF0E0542BA}"/>
              </a:ext>
            </a:extLst>
          </p:cNvPr>
          <p:cNvSpPr>
            <a:spLocks noGrp="1"/>
          </p:cNvSpPr>
          <p:nvPr>
            <p:ph type="title"/>
          </p:nvPr>
        </p:nvSpPr>
        <p:spPr/>
        <p:txBody>
          <a:bodyPr/>
          <a:lstStyle/>
          <a:p>
            <a:r>
              <a:rPr lang="en-US" dirty="0"/>
              <a:t>2. Who gets charged by the platform; who is subsidized</a:t>
            </a:r>
          </a:p>
        </p:txBody>
      </p:sp>
      <p:sp>
        <p:nvSpPr>
          <p:cNvPr id="3" name="Content Placeholder 2">
            <a:extLst>
              <a:ext uri="{FF2B5EF4-FFF2-40B4-BE49-F238E27FC236}">
                <a16:creationId xmlns:a16="http://schemas.microsoft.com/office/drawing/2014/main" id="{46320B3B-A2D3-419F-B7A4-DC33E5B4D7DF}"/>
              </a:ext>
            </a:extLst>
          </p:cNvPr>
          <p:cNvSpPr>
            <a:spLocks noGrp="1"/>
          </p:cNvSpPr>
          <p:nvPr>
            <p:ph idx="1"/>
          </p:nvPr>
        </p:nvSpPr>
        <p:spPr/>
        <p:txBody>
          <a:bodyPr>
            <a:normAutofit fontScale="92500" lnSpcReduction="20000"/>
          </a:bodyPr>
          <a:lstStyle/>
          <a:p>
            <a:r>
              <a:rPr lang="en-US" dirty="0"/>
              <a:t>Some platforms collect from both sides, some from one side only and the other side pays nothing, and some collect from one side and subsidize the other</a:t>
            </a:r>
          </a:p>
          <a:p>
            <a:r>
              <a:rPr lang="en-US" dirty="0"/>
              <a:t>Prices are determined by the two markets’ characteristics</a:t>
            </a:r>
          </a:p>
          <a:p>
            <a:r>
              <a:rPr lang="en-US" dirty="0"/>
              <a:t>Generally, </a:t>
            </a:r>
            <a:r>
              <a:rPr lang="en-US" b="1" dirty="0"/>
              <a:t>prices are higher on the less elastic side</a:t>
            </a:r>
          </a:p>
          <a:p>
            <a:r>
              <a:rPr lang="en-US" dirty="0"/>
              <a:t>Does the platform charge per unit or through a subscription fee? </a:t>
            </a:r>
          </a:p>
          <a:p>
            <a:pPr marL="0" indent="0">
              <a:buNone/>
            </a:pPr>
            <a:endParaRPr lang="en-US" dirty="0"/>
          </a:p>
        </p:txBody>
      </p:sp>
      <p:sp>
        <p:nvSpPr>
          <p:cNvPr id="4" name="Slide Number Placeholder 3">
            <a:extLst>
              <a:ext uri="{FF2B5EF4-FFF2-40B4-BE49-F238E27FC236}">
                <a16:creationId xmlns:a16="http://schemas.microsoft.com/office/drawing/2014/main" id="{40198DB3-87AC-42F0-AFE2-C9B23E0640FF}"/>
              </a:ext>
            </a:extLst>
          </p:cNvPr>
          <p:cNvSpPr>
            <a:spLocks noGrp="1"/>
          </p:cNvSpPr>
          <p:nvPr>
            <p:ph type="sldNum" sz="quarter" idx="12"/>
          </p:nvPr>
        </p:nvSpPr>
        <p:spPr/>
        <p:txBody>
          <a:bodyPr/>
          <a:lstStyle/>
          <a:p>
            <a:pPr>
              <a:defRPr/>
            </a:pPr>
            <a:fld id="{3649413F-A13E-44E9-A496-781FB1072F9B}" type="slidenum">
              <a:rPr lang="el-GR" smtClean="0"/>
              <a:pPr>
                <a:defRPr/>
              </a:pPr>
              <a:t>10</a:t>
            </a:fld>
            <a:endParaRPr lang="el-GR" dirty="0"/>
          </a:p>
        </p:txBody>
      </p:sp>
    </p:spTree>
    <p:extLst>
      <p:ext uri="{BB962C8B-B14F-4D97-AF65-F5344CB8AC3E}">
        <p14:creationId xmlns:p14="http://schemas.microsoft.com/office/powerpoint/2010/main" val="300426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25B6-3D01-46C5-ACE1-5ABC2310C43F}"/>
              </a:ext>
            </a:extLst>
          </p:cNvPr>
          <p:cNvSpPr>
            <a:spLocks noGrp="1"/>
          </p:cNvSpPr>
          <p:nvPr>
            <p:ph type="title"/>
          </p:nvPr>
        </p:nvSpPr>
        <p:spPr/>
        <p:txBody>
          <a:bodyPr/>
          <a:lstStyle/>
          <a:p>
            <a:r>
              <a:rPr lang="en-US" kern="0" dirty="0"/>
              <a:t>A two-sided platform</a:t>
            </a:r>
            <a:endParaRPr lang="en-US" dirty="0"/>
          </a:p>
        </p:txBody>
      </p:sp>
      <p:sp>
        <p:nvSpPr>
          <p:cNvPr id="3" name="Content Placeholder 2">
            <a:extLst>
              <a:ext uri="{FF2B5EF4-FFF2-40B4-BE49-F238E27FC236}">
                <a16:creationId xmlns:a16="http://schemas.microsoft.com/office/drawing/2014/main" id="{5A3D9ECB-B9F2-4F97-AF6C-BE4BA0F926CA}"/>
              </a:ext>
            </a:extLst>
          </p:cNvPr>
          <p:cNvSpPr>
            <a:spLocks noGrp="1"/>
          </p:cNvSpPr>
          <p:nvPr>
            <p:ph idx="1"/>
          </p:nvPr>
        </p:nvSpPr>
        <p:spPr>
          <a:xfrm>
            <a:off x="1257300" y="3508912"/>
            <a:ext cx="7580312" cy="1106487"/>
          </a:xfrm>
        </p:spPr>
        <p:txBody>
          <a:bodyPr/>
          <a:lstStyle/>
          <a:p>
            <a:r>
              <a:rPr lang="en-US" dirty="0"/>
              <a:t>         expensive, can create pdf docs</a:t>
            </a:r>
          </a:p>
          <a:p>
            <a:r>
              <a:rPr lang="en-US" dirty="0"/>
              <a:t>        </a:t>
            </a:r>
          </a:p>
        </p:txBody>
      </p:sp>
      <p:sp>
        <p:nvSpPr>
          <p:cNvPr id="4" name="Slide Number Placeholder 3">
            <a:extLst>
              <a:ext uri="{FF2B5EF4-FFF2-40B4-BE49-F238E27FC236}">
                <a16:creationId xmlns:a16="http://schemas.microsoft.com/office/drawing/2014/main" id="{1835F02C-047A-4885-8A5C-AF2388B86FEE}"/>
              </a:ext>
            </a:extLst>
          </p:cNvPr>
          <p:cNvSpPr>
            <a:spLocks noGrp="1"/>
          </p:cNvSpPr>
          <p:nvPr>
            <p:ph type="sldNum" sz="quarter" idx="12"/>
          </p:nvPr>
        </p:nvSpPr>
        <p:spPr/>
        <p:txBody>
          <a:bodyPr/>
          <a:lstStyle/>
          <a:p>
            <a:pPr>
              <a:defRPr/>
            </a:pPr>
            <a:fld id="{3649413F-A13E-44E9-A496-781FB1072F9B}" type="slidenum">
              <a:rPr lang="el-GR" smtClean="0"/>
              <a:pPr>
                <a:defRPr/>
              </a:pPr>
              <a:t>11</a:t>
            </a:fld>
            <a:endParaRPr lang="el-GR" dirty="0"/>
          </a:p>
        </p:txBody>
      </p:sp>
      <p:pic>
        <p:nvPicPr>
          <p:cNvPr id="1026" name="Picture 2" descr="Adobe PDF Reader DC Latest Version 2020 - Free Download and Review">
            <a:extLst>
              <a:ext uri="{FF2B5EF4-FFF2-40B4-BE49-F238E27FC236}">
                <a16:creationId xmlns:a16="http://schemas.microsoft.com/office/drawing/2014/main" id="{023BB2E6-DFA8-45D4-890A-95A20234E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906327"/>
            <a:ext cx="25527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Adobe Acrobat Standard 2020 [PC Online code]: Software">
            <a:extLst>
              <a:ext uri="{FF2B5EF4-FFF2-40B4-BE49-F238E27FC236}">
                <a16:creationId xmlns:a16="http://schemas.microsoft.com/office/drawing/2014/main" id="{A0DBF313-618A-4FDA-B791-239CA2CD6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13710"/>
            <a:ext cx="1504156"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11252D3-C1E1-45AB-827C-1840A5DEE88A}"/>
              </a:ext>
            </a:extLst>
          </p:cNvPr>
          <p:cNvSpPr txBox="1">
            <a:spLocks/>
          </p:cNvSpPr>
          <p:nvPr/>
        </p:nvSpPr>
        <p:spPr bwMode="auto">
          <a:xfrm>
            <a:off x="1742678" y="5401529"/>
            <a:ext cx="7580312"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None/>
            </a:pPr>
            <a:r>
              <a:rPr lang="en-US" dirty="0"/>
              <a:t>                free, can read pdf docs</a:t>
            </a:r>
            <a:endParaRPr lang="en-US" kern="0" dirty="0"/>
          </a:p>
        </p:txBody>
      </p:sp>
      <p:sp>
        <p:nvSpPr>
          <p:cNvPr id="10" name="Content Placeholder 2">
            <a:extLst>
              <a:ext uri="{FF2B5EF4-FFF2-40B4-BE49-F238E27FC236}">
                <a16:creationId xmlns:a16="http://schemas.microsoft.com/office/drawing/2014/main" id="{1A9F84EB-A243-4F13-989D-74161D086DDD}"/>
              </a:ext>
            </a:extLst>
          </p:cNvPr>
          <p:cNvSpPr txBox="1">
            <a:spLocks/>
          </p:cNvSpPr>
          <p:nvPr/>
        </p:nvSpPr>
        <p:spPr bwMode="auto">
          <a:xfrm>
            <a:off x="1150938" y="1826352"/>
            <a:ext cx="7580312"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r>
              <a:rPr lang="en-US" kern="0" dirty="0"/>
              <a:t>can make money from either or both sides of the platform</a:t>
            </a:r>
          </a:p>
          <a:p>
            <a:pPr marL="0" indent="0">
              <a:buNone/>
            </a:pPr>
            <a:endParaRPr lang="en-US" kern="0" dirty="0"/>
          </a:p>
          <a:p>
            <a:pPr marL="0" indent="0">
              <a:buNone/>
            </a:pPr>
            <a:r>
              <a:rPr lang="en-US" kern="0" dirty="0"/>
              <a:t>       </a:t>
            </a:r>
          </a:p>
        </p:txBody>
      </p:sp>
    </p:spTree>
    <p:extLst>
      <p:ext uri="{BB962C8B-B14F-4D97-AF65-F5344CB8AC3E}">
        <p14:creationId xmlns:p14="http://schemas.microsoft.com/office/powerpoint/2010/main" val="155300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BDB0-B177-43DC-8491-14C6C2B32B39}"/>
              </a:ext>
            </a:extLst>
          </p:cNvPr>
          <p:cNvSpPr>
            <a:spLocks noGrp="1"/>
          </p:cNvSpPr>
          <p:nvPr>
            <p:ph type="title"/>
          </p:nvPr>
        </p:nvSpPr>
        <p:spPr/>
        <p:txBody>
          <a:bodyPr/>
          <a:lstStyle/>
          <a:p>
            <a:r>
              <a:rPr lang="en-US" altLang="en-US" sz="4000" dirty="0"/>
              <a:t>Platform Google charges advertisers, provides free search </a:t>
            </a:r>
            <a:endParaRPr lang="en-US" sz="4000" dirty="0"/>
          </a:p>
        </p:txBody>
      </p:sp>
      <p:sp>
        <p:nvSpPr>
          <p:cNvPr id="4" name="Slide Number Placeholder 3">
            <a:extLst>
              <a:ext uri="{FF2B5EF4-FFF2-40B4-BE49-F238E27FC236}">
                <a16:creationId xmlns:a16="http://schemas.microsoft.com/office/drawing/2014/main" id="{9181A522-E837-41C6-9541-FD1C33F06B60}"/>
              </a:ext>
            </a:extLst>
          </p:cNvPr>
          <p:cNvSpPr>
            <a:spLocks noGrp="1"/>
          </p:cNvSpPr>
          <p:nvPr>
            <p:ph type="sldNum" sz="quarter" idx="12"/>
          </p:nvPr>
        </p:nvSpPr>
        <p:spPr/>
        <p:txBody>
          <a:bodyPr/>
          <a:lstStyle/>
          <a:p>
            <a:pPr>
              <a:defRPr/>
            </a:pPr>
            <a:fld id="{3649413F-A13E-44E9-A496-781FB1072F9B}" type="slidenum">
              <a:rPr lang="el-GR" smtClean="0"/>
              <a:pPr>
                <a:defRPr/>
              </a:pPr>
              <a:t>12</a:t>
            </a:fld>
            <a:endParaRPr lang="el-GR" dirty="0"/>
          </a:p>
        </p:txBody>
      </p:sp>
      <p:pic>
        <p:nvPicPr>
          <p:cNvPr id="2050" name="Picture 2" descr="Permissions – Google">
            <a:extLst>
              <a:ext uri="{FF2B5EF4-FFF2-40B4-BE49-F238E27FC236}">
                <a16:creationId xmlns:a16="http://schemas.microsoft.com/office/drawing/2014/main" id="{0310B468-D57D-46B6-9A9E-454154D2E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190750"/>
            <a:ext cx="26765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ock, drawing&#10;&#10;Description automatically generated">
            <a:extLst>
              <a:ext uri="{FF2B5EF4-FFF2-40B4-BE49-F238E27FC236}">
                <a16:creationId xmlns:a16="http://schemas.microsoft.com/office/drawing/2014/main" id="{0E2CE96D-ABB8-463E-BC6D-3356FA88F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209800"/>
            <a:ext cx="1771650" cy="2581275"/>
          </a:xfrm>
          <a:prstGeom prst="rect">
            <a:avLst/>
          </a:prstGeom>
        </p:spPr>
      </p:pic>
      <p:pic>
        <p:nvPicPr>
          <p:cNvPr id="11" name="Picture 10" descr="A close up of a logo&#10;&#10;Description automatically generated">
            <a:extLst>
              <a:ext uri="{FF2B5EF4-FFF2-40B4-BE49-F238E27FC236}">
                <a16:creationId xmlns:a16="http://schemas.microsoft.com/office/drawing/2014/main" id="{6E0D1475-3932-4B85-8ACD-12C9F9A22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4491038"/>
            <a:ext cx="2143125" cy="2143125"/>
          </a:xfrm>
          <a:prstGeom prst="rect">
            <a:avLst/>
          </a:prstGeom>
        </p:spPr>
      </p:pic>
      <p:sp>
        <p:nvSpPr>
          <p:cNvPr id="14" name="Line 14">
            <a:extLst>
              <a:ext uri="{FF2B5EF4-FFF2-40B4-BE49-F238E27FC236}">
                <a16:creationId xmlns:a16="http://schemas.microsoft.com/office/drawing/2014/main" id="{1B13B197-049C-4973-941D-82C27C3A6131}"/>
              </a:ext>
            </a:extLst>
          </p:cNvPr>
          <p:cNvSpPr>
            <a:spLocks noChangeShapeType="1"/>
          </p:cNvSpPr>
          <p:nvPr/>
        </p:nvSpPr>
        <p:spPr bwMode="auto">
          <a:xfrm flipV="1">
            <a:off x="3200400" y="2971800"/>
            <a:ext cx="1066800"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highlight>
                <a:srgbClr val="FFFF00"/>
              </a:highlight>
            </a:endParaRPr>
          </a:p>
        </p:txBody>
      </p:sp>
      <p:cxnSp>
        <p:nvCxnSpPr>
          <p:cNvPr id="17" name="Straight Connector 16">
            <a:extLst>
              <a:ext uri="{FF2B5EF4-FFF2-40B4-BE49-F238E27FC236}">
                <a16:creationId xmlns:a16="http://schemas.microsoft.com/office/drawing/2014/main" id="{BCEC206B-E91F-43A3-965E-4022C90982B7}"/>
              </a:ext>
            </a:extLst>
          </p:cNvPr>
          <p:cNvCxnSpPr>
            <a:cxnSpLocks/>
          </p:cNvCxnSpPr>
          <p:nvPr/>
        </p:nvCxnSpPr>
        <p:spPr>
          <a:xfrm flipH="1" flipV="1">
            <a:off x="6019800" y="3429001"/>
            <a:ext cx="361952" cy="990599"/>
          </a:xfrm>
          <a:prstGeom prst="line">
            <a:avLst/>
          </a:prstGeom>
        </p:spPr>
        <p:style>
          <a:lnRef idx="1">
            <a:schemeClr val="dk1"/>
          </a:lnRef>
          <a:fillRef idx="0">
            <a:schemeClr val="dk1"/>
          </a:fillRef>
          <a:effectRef idx="0">
            <a:schemeClr val="dk1"/>
          </a:effectRef>
          <a:fontRef idx="minor">
            <a:schemeClr val="tx1"/>
          </a:fontRef>
        </p:style>
      </p:cxnSp>
      <p:sp>
        <p:nvSpPr>
          <p:cNvPr id="9" name="Text Box 29">
            <a:extLst>
              <a:ext uri="{FF2B5EF4-FFF2-40B4-BE49-F238E27FC236}">
                <a16:creationId xmlns:a16="http://schemas.microsoft.com/office/drawing/2014/main" id="{5065AEFA-FD39-4727-908A-9ADBB8409828}"/>
              </a:ext>
            </a:extLst>
          </p:cNvPr>
          <p:cNvSpPr txBox="1">
            <a:spLocks noChangeArrowheads="1"/>
          </p:cNvSpPr>
          <p:nvPr/>
        </p:nvSpPr>
        <p:spPr bwMode="auto">
          <a:xfrm>
            <a:off x="6381752" y="3500437"/>
            <a:ext cx="25622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Free search</a:t>
            </a:r>
          </a:p>
        </p:txBody>
      </p:sp>
      <p:sp>
        <p:nvSpPr>
          <p:cNvPr id="12" name="Content Placeholder 2">
            <a:extLst>
              <a:ext uri="{FF2B5EF4-FFF2-40B4-BE49-F238E27FC236}">
                <a16:creationId xmlns:a16="http://schemas.microsoft.com/office/drawing/2014/main" id="{A14F96F5-1E51-43DA-87FB-DFB8BF3F17FE}"/>
              </a:ext>
            </a:extLst>
          </p:cNvPr>
          <p:cNvSpPr txBox="1">
            <a:spLocks/>
          </p:cNvSpPr>
          <p:nvPr/>
        </p:nvSpPr>
        <p:spPr bwMode="auto">
          <a:xfrm>
            <a:off x="441575" y="5358923"/>
            <a:ext cx="3673226" cy="165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None/>
            </a:pPr>
            <a:r>
              <a:rPr lang="en-US" kern="0" dirty="0">
                <a:solidFill>
                  <a:schemeClr val="accent1">
                    <a:lumMod val="75000"/>
                  </a:schemeClr>
                </a:solidFill>
              </a:rPr>
              <a:t>Green</a:t>
            </a:r>
            <a:r>
              <a:rPr lang="en-US" kern="0" dirty="0"/>
              <a:t> arrow: payments to the platform </a:t>
            </a:r>
          </a:p>
        </p:txBody>
      </p:sp>
    </p:spTree>
    <p:extLst>
      <p:ext uri="{BB962C8B-B14F-4D97-AF65-F5344CB8AC3E}">
        <p14:creationId xmlns:p14="http://schemas.microsoft.com/office/powerpoint/2010/main" val="265350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98B3-7F4E-4382-9B3C-FB9B18B6DD56}"/>
              </a:ext>
            </a:extLst>
          </p:cNvPr>
          <p:cNvSpPr>
            <a:spLocks noGrp="1"/>
          </p:cNvSpPr>
          <p:nvPr>
            <p:ph type="title"/>
          </p:nvPr>
        </p:nvSpPr>
        <p:spPr/>
        <p:txBody>
          <a:bodyPr/>
          <a:lstStyle/>
          <a:p>
            <a:r>
              <a:rPr lang="en-US" altLang="en-US" sz="3600" dirty="0"/>
              <a:t>Telephone platform: originator pays;</a:t>
            </a:r>
            <a:br>
              <a:rPr lang="en-US" altLang="en-US" sz="3600" dirty="0"/>
            </a:br>
            <a:r>
              <a:rPr lang="en-US" altLang="en-US" sz="3600" dirty="0"/>
              <a:t>“Collect or 800 calls”: receiver pays.</a:t>
            </a:r>
            <a:endParaRPr lang="en-US" sz="3600" dirty="0"/>
          </a:p>
        </p:txBody>
      </p:sp>
      <p:pic>
        <p:nvPicPr>
          <p:cNvPr id="6" name="Content Placeholder 5" descr="A hand holding a cell phone&#10;&#10;Description automatically generated">
            <a:extLst>
              <a:ext uri="{FF2B5EF4-FFF2-40B4-BE49-F238E27FC236}">
                <a16:creationId xmlns:a16="http://schemas.microsoft.com/office/drawing/2014/main" id="{5A9A6B25-963E-4EB6-A3E3-11CFA51B9BE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5850" y="1912619"/>
            <a:ext cx="3192462" cy="2603084"/>
          </a:xfrm>
        </p:spPr>
      </p:pic>
      <p:sp>
        <p:nvSpPr>
          <p:cNvPr id="4" name="Slide Number Placeholder 3">
            <a:extLst>
              <a:ext uri="{FF2B5EF4-FFF2-40B4-BE49-F238E27FC236}">
                <a16:creationId xmlns:a16="http://schemas.microsoft.com/office/drawing/2014/main" id="{30C5BBFB-C4A2-4043-8677-7B50453AE33A}"/>
              </a:ext>
            </a:extLst>
          </p:cNvPr>
          <p:cNvSpPr>
            <a:spLocks noGrp="1"/>
          </p:cNvSpPr>
          <p:nvPr>
            <p:ph type="sldNum" sz="quarter" idx="12"/>
          </p:nvPr>
        </p:nvSpPr>
        <p:spPr/>
        <p:txBody>
          <a:bodyPr/>
          <a:lstStyle/>
          <a:p>
            <a:pPr>
              <a:defRPr/>
            </a:pPr>
            <a:fld id="{3649413F-A13E-44E9-A496-781FB1072F9B}" type="slidenum">
              <a:rPr lang="el-GR" smtClean="0"/>
              <a:pPr>
                <a:defRPr/>
              </a:pPr>
              <a:t>13</a:t>
            </a:fld>
            <a:endParaRPr lang="el-GR" dirty="0"/>
          </a:p>
        </p:txBody>
      </p:sp>
      <p:pic>
        <p:nvPicPr>
          <p:cNvPr id="5122" name="Picture 2" descr="Old red phone Royalty Free Vector Image - VectorStock">
            <a:extLst>
              <a:ext uri="{FF2B5EF4-FFF2-40B4-BE49-F238E27FC236}">
                <a16:creationId xmlns:a16="http://schemas.microsoft.com/office/drawing/2014/main" id="{357DCBB5-4482-44B8-89C1-AF0FD1DE6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021522"/>
            <a:ext cx="3191087" cy="2486561"/>
          </a:xfrm>
          <a:prstGeom prst="rect">
            <a:avLst/>
          </a:prstGeom>
          <a:noFill/>
          <a:extLst>
            <a:ext uri="{909E8E84-426E-40DD-AFC4-6F175D3DCCD1}">
              <a14:hiddenFill xmlns:a14="http://schemas.microsoft.com/office/drawing/2010/main">
                <a:solidFill>
                  <a:srgbClr val="FFFFFF"/>
                </a:solidFill>
              </a14:hiddenFill>
            </a:ext>
          </a:extLst>
        </p:spPr>
      </p:pic>
      <p:sp>
        <p:nvSpPr>
          <p:cNvPr id="8" name="Line 16">
            <a:extLst>
              <a:ext uri="{FF2B5EF4-FFF2-40B4-BE49-F238E27FC236}">
                <a16:creationId xmlns:a16="http://schemas.microsoft.com/office/drawing/2014/main" id="{7E07D470-CD39-40E0-983C-7D8F685D1F50}"/>
              </a:ext>
            </a:extLst>
          </p:cNvPr>
          <p:cNvSpPr>
            <a:spLocks noChangeShapeType="1"/>
          </p:cNvSpPr>
          <p:nvPr/>
        </p:nvSpPr>
        <p:spPr bwMode="auto">
          <a:xfrm>
            <a:off x="1623218" y="4868445"/>
            <a:ext cx="2091531" cy="1092616"/>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pic>
        <p:nvPicPr>
          <p:cNvPr id="5124" name="Picture 4" descr="AT&amp;T Agrees To Purchase DirecTV In $48.5B Deal - Multichannel">
            <a:extLst>
              <a:ext uri="{FF2B5EF4-FFF2-40B4-BE49-F238E27FC236}">
                <a16:creationId xmlns:a16="http://schemas.microsoft.com/office/drawing/2014/main" id="{3D796884-7936-4D1F-BCB4-D1FA12F9F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4876065"/>
            <a:ext cx="2438400" cy="18764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9">
            <a:extLst>
              <a:ext uri="{FF2B5EF4-FFF2-40B4-BE49-F238E27FC236}">
                <a16:creationId xmlns:a16="http://schemas.microsoft.com/office/drawing/2014/main" id="{5E096F0F-7B5D-49E6-B45B-0422C403AFBA}"/>
              </a:ext>
            </a:extLst>
          </p:cNvPr>
          <p:cNvSpPr txBox="1">
            <a:spLocks noChangeArrowheads="1"/>
          </p:cNvSpPr>
          <p:nvPr/>
        </p:nvSpPr>
        <p:spPr bwMode="auto">
          <a:xfrm>
            <a:off x="2078037" y="5360311"/>
            <a:ext cx="1463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10c</a:t>
            </a:r>
          </a:p>
        </p:txBody>
      </p:sp>
      <p:sp>
        <p:nvSpPr>
          <p:cNvPr id="13" name="Text Box 29">
            <a:extLst>
              <a:ext uri="{FF2B5EF4-FFF2-40B4-BE49-F238E27FC236}">
                <a16:creationId xmlns:a16="http://schemas.microsoft.com/office/drawing/2014/main" id="{BD8A3B98-739D-48F1-9AAD-E3F550724F3E}"/>
              </a:ext>
            </a:extLst>
          </p:cNvPr>
          <p:cNvSpPr txBox="1">
            <a:spLocks noChangeArrowheads="1"/>
          </p:cNvSpPr>
          <p:nvPr/>
        </p:nvSpPr>
        <p:spPr bwMode="auto">
          <a:xfrm>
            <a:off x="6029324" y="5067923"/>
            <a:ext cx="17526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free</a:t>
            </a:r>
          </a:p>
        </p:txBody>
      </p:sp>
      <p:cxnSp>
        <p:nvCxnSpPr>
          <p:cNvPr id="5" name="Straight Connector 4">
            <a:extLst>
              <a:ext uri="{FF2B5EF4-FFF2-40B4-BE49-F238E27FC236}">
                <a16:creationId xmlns:a16="http://schemas.microsoft.com/office/drawing/2014/main" id="{77D5D527-4494-4B39-A215-ED7C2AB1DB7E}"/>
              </a:ext>
            </a:extLst>
          </p:cNvPr>
          <p:cNvCxnSpPr>
            <a:cxnSpLocks/>
          </p:cNvCxnSpPr>
          <p:nvPr/>
        </p:nvCxnSpPr>
        <p:spPr>
          <a:xfrm flipH="1">
            <a:off x="5743573" y="4648200"/>
            <a:ext cx="571502" cy="766552"/>
          </a:xfrm>
          <a:prstGeom prst="line">
            <a:avLst/>
          </a:prstGeom>
          <a:ln>
            <a:head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405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C735-1853-4A80-83AD-997F9D1C3567}"/>
              </a:ext>
            </a:extLst>
          </p:cNvPr>
          <p:cNvSpPr>
            <a:spLocks noGrp="1"/>
          </p:cNvSpPr>
          <p:nvPr>
            <p:ph type="title"/>
          </p:nvPr>
        </p:nvSpPr>
        <p:spPr/>
        <p:txBody>
          <a:bodyPr/>
          <a:lstStyle/>
          <a:p>
            <a:r>
              <a:rPr lang="en-US" altLang="en-US" dirty="0"/>
              <a:t>Uber collects from riders and pays drivers: R &gt; s &gt; 0</a:t>
            </a:r>
            <a:endParaRPr lang="en-US" dirty="0"/>
          </a:p>
        </p:txBody>
      </p:sp>
      <p:sp>
        <p:nvSpPr>
          <p:cNvPr id="4" name="Slide Number Placeholder 3">
            <a:extLst>
              <a:ext uri="{FF2B5EF4-FFF2-40B4-BE49-F238E27FC236}">
                <a16:creationId xmlns:a16="http://schemas.microsoft.com/office/drawing/2014/main" id="{FF386A8D-5E41-40EE-B5AA-AD53E40881E5}"/>
              </a:ext>
            </a:extLst>
          </p:cNvPr>
          <p:cNvSpPr>
            <a:spLocks noGrp="1"/>
          </p:cNvSpPr>
          <p:nvPr>
            <p:ph type="sldNum" sz="quarter" idx="12"/>
          </p:nvPr>
        </p:nvSpPr>
        <p:spPr/>
        <p:txBody>
          <a:bodyPr/>
          <a:lstStyle/>
          <a:p>
            <a:pPr>
              <a:defRPr/>
            </a:pPr>
            <a:fld id="{3649413F-A13E-44E9-A496-781FB1072F9B}" type="slidenum">
              <a:rPr lang="el-GR" smtClean="0"/>
              <a:pPr>
                <a:defRPr/>
              </a:pPr>
              <a:t>14</a:t>
            </a:fld>
            <a:endParaRPr lang="el-GR" dirty="0"/>
          </a:p>
        </p:txBody>
      </p:sp>
      <p:pic>
        <p:nvPicPr>
          <p:cNvPr id="6" name="Google Shape;88;p18" descr="Uber - Request a ride on the App Store">
            <a:extLst>
              <a:ext uri="{FF2B5EF4-FFF2-40B4-BE49-F238E27FC236}">
                <a16:creationId xmlns:a16="http://schemas.microsoft.com/office/drawing/2014/main" id="{3965ED99-AC65-4D08-BDF3-994032363388}"/>
              </a:ext>
            </a:extLst>
          </p:cNvPr>
          <p:cNvPicPr preferRelativeResize="0"/>
          <p:nvPr/>
        </p:nvPicPr>
        <p:blipFill>
          <a:blip r:embed="rId2">
            <a:alphaModFix/>
          </a:blip>
          <a:stretch>
            <a:fillRect/>
          </a:stretch>
        </p:blipFill>
        <p:spPr>
          <a:xfrm>
            <a:off x="3630813" y="2571750"/>
            <a:ext cx="1714500" cy="1714500"/>
          </a:xfrm>
          <a:prstGeom prst="rect">
            <a:avLst/>
          </a:prstGeom>
          <a:noFill/>
          <a:ln>
            <a:noFill/>
          </a:ln>
        </p:spPr>
      </p:pic>
      <p:sp>
        <p:nvSpPr>
          <p:cNvPr id="8" name="Google Shape;89;p18">
            <a:extLst>
              <a:ext uri="{FF2B5EF4-FFF2-40B4-BE49-F238E27FC236}">
                <a16:creationId xmlns:a16="http://schemas.microsoft.com/office/drawing/2014/main" id="{75E73DCE-1ABC-413A-B847-25E5FB0E2BC2}"/>
              </a:ext>
            </a:extLst>
          </p:cNvPr>
          <p:cNvSpPr txBox="1"/>
          <p:nvPr/>
        </p:nvSpPr>
        <p:spPr>
          <a:xfrm>
            <a:off x="1182688" y="3101100"/>
            <a:ext cx="2036700" cy="6558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 sz="2800" b="1" dirty="0"/>
              <a:t>Driver</a:t>
            </a:r>
            <a:endParaRPr sz="2800" b="1" dirty="0"/>
          </a:p>
          <a:p>
            <a:pPr algn="ctr">
              <a:spcBef>
                <a:spcPts val="0"/>
              </a:spcBef>
              <a:spcAft>
                <a:spcPts val="0"/>
              </a:spcAft>
            </a:pPr>
            <a:endParaRPr sz="2600" dirty="0"/>
          </a:p>
        </p:txBody>
      </p:sp>
      <p:sp>
        <p:nvSpPr>
          <p:cNvPr id="10" name="Google Shape;90;p18">
            <a:extLst>
              <a:ext uri="{FF2B5EF4-FFF2-40B4-BE49-F238E27FC236}">
                <a16:creationId xmlns:a16="http://schemas.microsoft.com/office/drawing/2014/main" id="{A4EF109C-C331-4E3B-B55D-1F5B2A7107E5}"/>
              </a:ext>
            </a:extLst>
          </p:cNvPr>
          <p:cNvSpPr txBox="1"/>
          <p:nvPr/>
        </p:nvSpPr>
        <p:spPr>
          <a:xfrm>
            <a:off x="5756738" y="3101100"/>
            <a:ext cx="2036700" cy="6558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 sz="2800" b="1" dirty="0"/>
              <a:t>Rider</a:t>
            </a:r>
            <a:endParaRPr sz="2800" b="1" dirty="0"/>
          </a:p>
          <a:p>
            <a:pPr algn="ctr">
              <a:spcBef>
                <a:spcPts val="0"/>
              </a:spcBef>
              <a:spcAft>
                <a:spcPts val="0"/>
              </a:spcAft>
            </a:pPr>
            <a:endParaRPr sz="2600" dirty="0"/>
          </a:p>
        </p:txBody>
      </p:sp>
      <p:sp>
        <p:nvSpPr>
          <p:cNvPr id="12" name="Google Shape;91;p18">
            <a:extLst>
              <a:ext uri="{FF2B5EF4-FFF2-40B4-BE49-F238E27FC236}">
                <a16:creationId xmlns:a16="http://schemas.microsoft.com/office/drawing/2014/main" id="{A194735A-9652-45D7-8601-A6B79699BC39}"/>
              </a:ext>
            </a:extLst>
          </p:cNvPr>
          <p:cNvSpPr txBox="1"/>
          <p:nvPr/>
        </p:nvSpPr>
        <p:spPr>
          <a:xfrm>
            <a:off x="3469713" y="4441575"/>
            <a:ext cx="2036700" cy="6558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 sz="2800" b="1" dirty="0"/>
              <a:t>Transport</a:t>
            </a:r>
            <a:endParaRPr sz="2800" b="1" dirty="0"/>
          </a:p>
          <a:p>
            <a:pPr algn="ctr">
              <a:spcBef>
                <a:spcPts val="0"/>
              </a:spcBef>
              <a:spcAft>
                <a:spcPts val="0"/>
              </a:spcAft>
            </a:pPr>
            <a:endParaRPr sz="2600" dirty="0"/>
          </a:p>
        </p:txBody>
      </p:sp>
      <p:cxnSp>
        <p:nvCxnSpPr>
          <p:cNvPr id="13" name="Google Shape;78;p16">
            <a:extLst>
              <a:ext uri="{FF2B5EF4-FFF2-40B4-BE49-F238E27FC236}">
                <a16:creationId xmlns:a16="http://schemas.microsoft.com/office/drawing/2014/main" id="{FEFDCFE9-228D-4BC8-B728-F27990F2CA5E}"/>
              </a:ext>
            </a:extLst>
          </p:cNvPr>
          <p:cNvCxnSpPr>
            <a:cxnSpLocks/>
          </p:cNvCxnSpPr>
          <p:nvPr/>
        </p:nvCxnSpPr>
        <p:spPr>
          <a:xfrm flipH="1">
            <a:off x="5638800" y="3429000"/>
            <a:ext cx="419674"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7" name="Google Shape;78;p16">
            <a:extLst>
              <a:ext uri="{FF2B5EF4-FFF2-40B4-BE49-F238E27FC236}">
                <a16:creationId xmlns:a16="http://schemas.microsoft.com/office/drawing/2014/main" id="{0A5D872E-DBB3-446D-BF7A-06080AAF5E9C}"/>
              </a:ext>
            </a:extLst>
          </p:cNvPr>
          <p:cNvCxnSpPr>
            <a:cxnSpLocks/>
          </p:cNvCxnSpPr>
          <p:nvPr/>
        </p:nvCxnSpPr>
        <p:spPr>
          <a:xfrm flipH="1">
            <a:off x="3009551" y="3429000"/>
            <a:ext cx="419674"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1" name="Text Box 29">
            <a:extLst>
              <a:ext uri="{FF2B5EF4-FFF2-40B4-BE49-F238E27FC236}">
                <a16:creationId xmlns:a16="http://schemas.microsoft.com/office/drawing/2014/main" id="{3E60A7ED-0396-4341-9935-474FB3374B16}"/>
              </a:ext>
            </a:extLst>
          </p:cNvPr>
          <p:cNvSpPr txBox="1">
            <a:spLocks noChangeArrowheads="1"/>
          </p:cNvSpPr>
          <p:nvPr/>
        </p:nvSpPr>
        <p:spPr bwMode="auto">
          <a:xfrm>
            <a:off x="3051058" y="2766600"/>
            <a:ext cx="1463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s</a:t>
            </a:r>
          </a:p>
        </p:txBody>
      </p:sp>
      <p:sp>
        <p:nvSpPr>
          <p:cNvPr id="15" name="Text Box 29">
            <a:extLst>
              <a:ext uri="{FF2B5EF4-FFF2-40B4-BE49-F238E27FC236}">
                <a16:creationId xmlns:a16="http://schemas.microsoft.com/office/drawing/2014/main" id="{23B0F42B-C8E4-4E99-81E7-ECC586FC7B6F}"/>
              </a:ext>
            </a:extLst>
          </p:cNvPr>
          <p:cNvSpPr txBox="1">
            <a:spLocks noChangeArrowheads="1"/>
          </p:cNvSpPr>
          <p:nvPr/>
        </p:nvSpPr>
        <p:spPr bwMode="auto">
          <a:xfrm>
            <a:off x="5638800" y="2788920"/>
            <a:ext cx="15822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R</a:t>
            </a:r>
          </a:p>
        </p:txBody>
      </p:sp>
      <p:sp>
        <p:nvSpPr>
          <p:cNvPr id="18" name="Content Placeholder 2">
            <a:extLst>
              <a:ext uri="{FF2B5EF4-FFF2-40B4-BE49-F238E27FC236}">
                <a16:creationId xmlns:a16="http://schemas.microsoft.com/office/drawing/2014/main" id="{3B7B64F0-F170-47B3-BC24-71EE82C0A9E7}"/>
              </a:ext>
            </a:extLst>
          </p:cNvPr>
          <p:cNvSpPr txBox="1">
            <a:spLocks/>
          </p:cNvSpPr>
          <p:nvPr/>
        </p:nvSpPr>
        <p:spPr bwMode="auto">
          <a:xfrm>
            <a:off x="457200" y="4891248"/>
            <a:ext cx="2505601"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None/>
            </a:pPr>
            <a:r>
              <a:rPr lang="en-US" sz="2600" kern="0" dirty="0">
                <a:solidFill>
                  <a:schemeClr val="accent1">
                    <a:lumMod val="75000"/>
                  </a:schemeClr>
                </a:solidFill>
              </a:rPr>
              <a:t>Green</a:t>
            </a:r>
            <a:r>
              <a:rPr lang="en-US" sz="2600" kern="0" dirty="0"/>
              <a:t> arrows: payments or subsidies of the platform </a:t>
            </a:r>
          </a:p>
          <a:p>
            <a:pPr marL="0" indent="0">
              <a:buNone/>
            </a:pPr>
            <a:endParaRPr lang="en-US" kern="0" dirty="0"/>
          </a:p>
        </p:txBody>
      </p:sp>
    </p:spTree>
    <p:extLst>
      <p:ext uri="{BB962C8B-B14F-4D97-AF65-F5344CB8AC3E}">
        <p14:creationId xmlns:p14="http://schemas.microsoft.com/office/powerpoint/2010/main" val="169951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1" grpId="0"/>
      <p:bldP spid="15"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3008-93B4-4494-A06E-59C644C48CC5}"/>
              </a:ext>
            </a:extLst>
          </p:cNvPr>
          <p:cNvSpPr>
            <a:spLocks noGrp="1"/>
          </p:cNvSpPr>
          <p:nvPr>
            <p:ph type="title"/>
          </p:nvPr>
        </p:nvSpPr>
        <p:spPr/>
        <p:txBody>
          <a:bodyPr/>
          <a:lstStyle/>
          <a:p>
            <a:r>
              <a:rPr lang="en-US" altLang="en-US" sz="4400" dirty="0"/>
              <a:t>Amex collects from merchants and subsidizes cardholders</a:t>
            </a:r>
            <a:endParaRPr lang="en-US" dirty="0"/>
          </a:p>
        </p:txBody>
      </p:sp>
      <p:sp>
        <p:nvSpPr>
          <p:cNvPr id="4" name="Slide Number Placeholder 3">
            <a:extLst>
              <a:ext uri="{FF2B5EF4-FFF2-40B4-BE49-F238E27FC236}">
                <a16:creationId xmlns:a16="http://schemas.microsoft.com/office/drawing/2014/main" id="{376C83D7-952A-4DB6-B9EF-4C163051DFB3}"/>
              </a:ext>
            </a:extLst>
          </p:cNvPr>
          <p:cNvSpPr>
            <a:spLocks noGrp="1"/>
          </p:cNvSpPr>
          <p:nvPr>
            <p:ph type="sldNum" sz="quarter" idx="12"/>
          </p:nvPr>
        </p:nvSpPr>
        <p:spPr/>
        <p:txBody>
          <a:bodyPr/>
          <a:lstStyle/>
          <a:p>
            <a:pPr>
              <a:defRPr/>
            </a:pPr>
            <a:fld id="{3649413F-A13E-44E9-A496-781FB1072F9B}" type="slidenum">
              <a:rPr lang="el-GR" smtClean="0"/>
              <a:pPr>
                <a:defRPr/>
              </a:pPr>
              <a:t>15</a:t>
            </a:fld>
            <a:endParaRPr lang="el-GR" dirty="0"/>
          </a:p>
        </p:txBody>
      </p:sp>
      <p:pic>
        <p:nvPicPr>
          <p:cNvPr id="5" name="Google Shape;73;p16" descr="American Express - Wikipedia">
            <a:extLst>
              <a:ext uri="{FF2B5EF4-FFF2-40B4-BE49-F238E27FC236}">
                <a16:creationId xmlns:a16="http://schemas.microsoft.com/office/drawing/2014/main" id="{CAC0E02B-3869-4AD5-8066-8964EE03E79F}"/>
              </a:ext>
            </a:extLst>
          </p:cNvPr>
          <p:cNvPicPr preferRelativeResize="0"/>
          <p:nvPr/>
        </p:nvPicPr>
        <p:blipFill>
          <a:blip r:embed="rId2">
            <a:alphaModFix/>
          </a:blip>
          <a:stretch>
            <a:fillRect/>
          </a:stretch>
        </p:blipFill>
        <p:spPr>
          <a:xfrm>
            <a:off x="3962400" y="2133600"/>
            <a:ext cx="1724025" cy="1714500"/>
          </a:xfrm>
          <a:prstGeom prst="rect">
            <a:avLst/>
          </a:prstGeom>
          <a:noFill/>
          <a:ln>
            <a:noFill/>
          </a:ln>
        </p:spPr>
      </p:pic>
      <p:sp>
        <p:nvSpPr>
          <p:cNvPr id="6" name="Google Shape;74;p16">
            <a:extLst>
              <a:ext uri="{FF2B5EF4-FFF2-40B4-BE49-F238E27FC236}">
                <a16:creationId xmlns:a16="http://schemas.microsoft.com/office/drawing/2014/main" id="{45A35CED-059B-4457-B624-6EB9E2472B11}"/>
              </a:ext>
            </a:extLst>
          </p:cNvPr>
          <p:cNvSpPr txBox="1"/>
          <p:nvPr/>
        </p:nvSpPr>
        <p:spPr>
          <a:xfrm>
            <a:off x="1296637" y="2790000"/>
            <a:ext cx="2036700" cy="6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Merchant</a:t>
            </a:r>
            <a:endParaRPr sz="2800" b="1" dirty="0"/>
          </a:p>
          <a:p>
            <a:pPr marL="0" lvl="0" indent="0" algn="ctr" rtl="0">
              <a:spcBef>
                <a:spcPts val="0"/>
              </a:spcBef>
              <a:spcAft>
                <a:spcPts val="0"/>
              </a:spcAft>
              <a:buNone/>
            </a:pPr>
            <a:r>
              <a:rPr lang="en" sz="2600" dirty="0"/>
              <a:t>Pays 3%</a:t>
            </a:r>
          </a:p>
          <a:p>
            <a:pPr marL="0" lvl="0" indent="0" algn="ctr" rtl="0">
              <a:spcBef>
                <a:spcPts val="0"/>
              </a:spcBef>
              <a:spcAft>
                <a:spcPts val="0"/>
              </a:spcAft>
              <a:buNone/>
            </a:pPr>
            <a:r>
              <a:rPr lang="en-US" sz="2600" dirty="0"/>
              <a:t>p</a:t>
            </a:r>
            <a:r>
              <a:rPr lang="en" sz="2600" dirty="0"/>
              <a:t>er $ of sales</a:t>
            </a:r>
            <a:endParaRPr sz="2600" dirty="0"/>
          </a:p>
        </p:txBody>
      </p:sp>
      <p:sp>
        <p:nvSpPr>
          <p:cNvPr id="7" name="Google Shape;75;p16">
            <a:extLst>
              <a:ext uri="{FF2B5EF4-FFF2-40B4-BE49-F238E27FC236}">
                <a16:creationId xmlns:a16="http://schemas.microsoft.com/office/drawing/2014/main" id="{168FD1B6-2564-45C3-B394-7265426DA7C7}"/>
              </a:ext>
            </a:extLst>
          </p:cNvPr>
          <p:cNvSpPr txBox="1"/>
          <p:nvPr/>
        </p:nvSpPr>
        <p:spPr>
          <a:xfrm>
            <a:off x="6474662" y="2790000"/>
            <a:ext cx="2235300" cy="6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Cardholder</a:t>
            </a:r>
            <a:endParaRPr sz="2800" b="1" dirty="0"/>
          </a:p>
          <a:p>
            <a:pPr marL="0" lvl="0" indent="0" algn="ctr" rtl="0">
              <a:spcBef>
                <a:spcPts val="0"/>
              </a:spcBef>
              <a:spcAft>
                <a:spcPts val="0"/>
              </a:spcAft>
              <a:buNone/>
            </a:pPr>
            <a:r>
              <a:rPr lang="en" sz="2600" dirty="0"/>
              <a:t>Receives 1% “rewards”</a:t>
            </a:r>
          </a:p>
          <a:p>
            <a:pPr algn="ctr">
              <a:spcBef>
                <a:spcPts val="0"/>
              </a:spcBef>
              <a:spcAft>
                <a:spcPts val="0"/>
              </a:spcAft>
            </a:pPr>
            <a:r>
              <a:rPr lang="en-US" sz="2600" dirty="0"/>
              <a:t>per $ of purchases </a:t>
            </a:r>
          </a:p>
          <a:p>
            <a:pPr marL="0" lvl="0" indent="0" algn="ctr" rtl="0">
              <a:spcBef>
                <a:spcPts val="0"/>
              </a:spcBef>
              <a:spcAft>
                <a:spcPts val="0"/>
              </a:spcAft>
              <a:buNone/>
            </a:pPr>
            <a:endParaRPr sz="2600" dirty="0"/>
          </a:p>
        </p:txBody>
      </p:sp>
      <p:sp>
        <p:nvSpPr>
          <p:cNvPr id="8" name="Google Shape;76;p16">
            <a:extLst>
              <a:ext uri="{FF2B5EF4-FFF2-40B4-BE49-F238E27FC236}">
                <a16:creationId xmlns:a16="http://schemas.microsoft.com/office/drawing/2014/main" id="{F6CC0733-745E-44F6-AA25-DAF25037B38F}"/>
              </a:ext>
            </a:extLst>
          </p:cNvPr>
          <p:cNvSpPr txBox="1"/>
          <p:nvPr/>
        </p:nvSpPr>
        <p:spPr>
          <a:xfrm>
            <a:off x="3641987" y="3969375"/>
            <a:ext cx="2505600" cy="18980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Payment facilitation</a:t>
            </a:r>
            <a:endParaRPr sz="2800" b="1" dirty="0"/>
          </a:p>
          <a:p>
            <a:pPr marL="0" lvl="0" indent="0" algn="ctr" rtl="0">
              <a:spcBef>
                <a:spcPts val="0"/>
              </a:spcBef>
              <a:spcAft>
                <a:spcPts val="0"/>
              </a:spcAft>
              <a:buNone/>
            </a:pPr>
            <a:r>
              <a:rPr lang="en" sz="2600" dirty="0"/>
              <a:t>0.5% cost</a:t>
            </a:r>
            <a:endParaRPr sz="2600" dirty="0"/>
          </a:p>
          <a:p>
            <a:pPr marL="0" lvl="0" indent="0" algn="ctr" rtl="0">
              <a:spcBef>
                <a:spcPts val="0"/>
              </a:spcBef>
              <a:spcAft>
                <a:spcPts val="0"/>
              </a:spcAft>
              <a:buNone/>
            </a:pPr>
            <a:r>
              <a:rPr lang="en" sz="2600" dirty="0"/>
              <a:t>1.5% profit</a:t>
            </a:r>
          </a:p>
          <a:p>
            <a:pPr lvl="0" algn="ctr">
              <a:spcBef>
                <a:spcPts val="0"/>
              </a:spcBef>
              <a:spcAft>
                <a:spcPts val="0"/>
              </a:spcAft>
            </a:pPr>
            <a:r>
              <a:rPr lang="en" sz="2600" dirty="0"/>
              <a:t>per $ of transcation</a:t>
            </a:r>
          </a:p>
          <a:p>
            <a:pPr marL="0" lvl="0" indent="0" algn="ctr" rtl="0">
              <a:spcBef>
                <a:spcPts val="0"/>
              </a:spcBef>
              <a:spcAft>
                <a:spcPts val="0"/>
              </a:spcAft>
              <a:buNone/>
            </a:pPr>
            <a:endParaRPr lang="en" sz="2600" u="sng" dirty="0"/>
          </a:p>
          <a:p>
            <a:pPr marL="0" lvl="0" indent="0" algn="ctr" rtl="0">
              <a:spcBef>
                <a:spcPts val="0"/>
              </a:spcBef>
              <a:spcAft>
                <a:spcPts val="0"/>
              </a:spcAft>
              <a:buNone/>
            </a:pPr>
            <a:endParaRPr sz="2800" dirty="0"/>
          </a:p>
        </p:txBody>
      </p:sp>
      <p:cxnSp>
        <p:nvCxnSpPr>
          <p:cNvPr id="9" name="Google Shape;77;p16">
            <a:extLst>
              <a:ext uri="{FF2B5EF4-FFF2-40B4-BE49-F238E27FC236}">
                <a16:creationId xmlns:a16="http://schemas.microsoft.com/office/drawing/2014/main" id="{0C5A550F-B7D8-40A1-BEF3-62F422063AEB}"/>
              </a:ext>
            </a:extLst>
          </p:cNvPr>
          <p:cNvCxnSpPr>
            <a:stCxn id="6" idx="3"/>
          </p:cNvCxnSpPr>
          <p:nvPr/>
        </p:nvCxnSpPr>
        <p:spPr>
          <a:xfrm>
            <a:off x="3333337" y="3117900"/>
            <a:ext cx="413100"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0" name="Google Shape;78;p16">
            <a:extLst>
              <a:ext uri="{FF2B5EF4-FFF2-40B4-BE49-F238E27FC236}">
                <a16:creationId xmlns:a16="http://schemas.microsoft.com/office/drawing/2014/main" id="{75D2D230-6976-4769-A293-13969079F079}"/>
              </a:ext>
            </a:extLst>
          </p:cNvPr>
          <p:cNvCxnSpPr/>
          <p:nvPr/>
        </p:nvCxnSpPr>
        <p:spPr>
          <a:xfrm>
            <a:off x="5926087" y="3054700"/>
            <a:ext cx="413100"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1" name="Content Placeholder 2">
            <a:extLst>
              <a:ext uri="{FF2B5EF4-FFF2-40B4-BE49-F238E27FC236}">
                <a16:creationId xmlns:a16="http://schemas.microsoft.com/office/drawing/2014/main" id="{17046AF6-85BC-4988-9C35-B8F85DF302B2}"/>
              </a:ext>
            </a:extLst>
          </p:cNvPr>
          <p:cNvSpPr txBox="1">
            <a:spLocks/>
          </p:cNvSpPr>
          <p:nvPr/>
        </p:nvSpPr>
        <p:spPr bwMode="auto">
          <a:xfrm>
            <a:off x="457200" y="4891248"/>
            <a:ext cx="2505601"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None/>
            </a:pPr>
            <a:r>
              <a:rPr lang="en-US" sz="2600" kern="0" dirty="0">
                <a:solidFill>
                  <a:schemeClr val="accent1">
                    <a:lumMod val="75000"/>
                  </a:schemeClr>
                </a:solidFill>
              </a:rPr>
              <a:t>Green</a:t>
            </a:r>
            <a:r>
              <a:rPr lang="en-US" sz="2600" kern="0" dirty="0"/>
              <a:t> arrows: payments or subsidies of the platform </a:t>
            </a:r>
          </a:p>
          <a:p>
            <a:pPr marL="0" indent="0">
              <a:buNone/>
            </a:pPr>
            <a:endParaRPr lang="en-US" kern="0" dirty="0"/>
          </a:p>
        </p:txBody>
      </p:sp>
    </p:spTree>
    <p:extLst>
      <p:ext uri="{BB962C8B-B14F-4D97-AF65-F5344CB8AC3E}">
        <p14:creationId xmlns:p14="http://schemas.microsoft.com/office/powerpoint/2010/main" val="367360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1947-2BD1-4A49-AA6D-730E19DB81FF}"/>
              </a:ext>
            </a:extLst>
          </p:cNvPr>
          <p:cNvSpPr>
            <a:spLocks noGrp="1"/>
          </p:cNvSpPr>
          <p:nvPr>
            <p:ph type="title"/>
          </p:nvPr>
        </p:nvSpPr>
        <p:spPr/>
        <p:txBody>
          <a:bodyPr/>
          <a:lstStyle/>
          <a:p>
            <a:r>
              <a:rPr lang="en-US" sz="3600" dirty="0"/>
              <a:t>Windows platform charges user, subsidizes apps; </a:t>
            </a:r>
            <a:r>
              <a:rPr lang="en-US" altLang="en-US" sz="3600" dirty="0"/>
              <a:t>users pay apps too</a:t>
            </a:r>
            <a:endParaRPr lang="en-US" sz="3600" dirty="0"/>
          </a:p>
        </p:txBody>
      </p:sp>
      <p:sp>
        <p:nvSpPr>
          <p:cNvPr id="4" name="Slide Number Placeholder 3">
            <a:extLst>
              <a:ext uri="{FF2B5EF4-FFF2-40B4-BE49-F238E27FC236}">
                <a16:creationId xmlns:a16="http://schemas.microsoft.com/office/drawing/2014/main" id="{2C4A21DB-159B-40FE-83DB-9B7FF3370B18}"/>
              </a:ext>
            </a:extLst>
          </p:cNvPr>
          <p:cNvSpPr>
            <a:spLocks noGrp="1"/>
          </p:cNvSpPr>
          <p:nvPr>
            <p:ph type="sldNum" sz="quarter" idx="12"/>
          </p:nvPr>
        </p:nvSpPr>
        <p:spPr/>
        <p:txBody>
          <a:bodyPr/>
          <a:lstStyle/>
          <a:p>
            <a:pPr>
              <a:defRPr/>
            </a:pPr>
            <a:fld id="{3649413F-A13E-44E9-A496-781FB1072F9B}" type="slidenum">
              <a:rPr lang="el-GR" smtClean="0"/>
              <a:pPr>
                <a:defRPr/>
              </a:pPr>
              <a:t>16</a:t>
            </a:fld>
            <a:endParaRPr lang="el-GR" dirty="0"/>
          </a:p>
        </p:txBody>
      </p:sp>
      <p:pic>
        <p:nvPicPr>
          <p:cNvPr id="2050" name="Picture 2" descr="Windows (@Windows) | Twitter">
            <a:extLst>
              <a:ext uri="{FF2B5EF4-FFF2-40B4-BE49-F238E27FC236}">
                <a16:creationId xmlns:a16="http://schemas.microsoft.com/office/drawing/2014/main" id="{4AE6468F-5264-42CE-9360-5FE2F7D29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096" y="1808798"/>
            <a:ext cx="2372364" cy="2372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ord for iPad: The Macworld review | Macworld">
            <a:extLst>
              <a:ext uri="{FF2B5EF4-FFF2-40B4-BE49-F238E27FC236}">
                <a16:creationId xmlns:a16="http://schemas.microsoft.com/office/drawing/2014/main" id="{FF2E0EA8-E43F-4CDC-8E15-C23CB8004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02" y="1814513"/>
            <a:ext cx="261937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dobe Acrobat Reader Logo transparent PNG - StickPNG">
            <a:extLst>
              <a:ext uri="{FF2B5EF4-FFF2-40B4-BE49-F238E27FC236}">
                <a16:creationId xmlns:a16="http://schemas.microsoft.com/office/drawing/2014/main" id="{9702EE28-CBCE-440E-837B-3ABED57AD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127" y="1814513"/>
            <a:ext cx="18002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4F5438E9-EEF7-4506-AD47-02F0BE584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4491038"/>
            <a:ext cx="2143125" cy="2143125"/>
          </a:xfrm>
          <a:prstGeom prst="rect">
            <a:avLst/>
          </a:prstGeom>
        </p:spPr>
      </p:pic>
      <p:sp>
        <p:nvSpPr>
          <p:cNvPr id="7" name="Line 16">
            <a:extLst>
              <a:ext uri="{FF2B5EF4-FFF2-40B4-BE49-F238E27FC236}">
                <a16:creationId xmlns:a16="http://schemas.microsoft.com/office/drawing/2014/main" id="{CA96E480-FBFE-4C59-9B3C-6BD78D152852}"/>
              </a:ext>
            </a:extLst>
          </p:cNvPr>
          <p:cNvSpPr>
            <a:spLocks noChangeShapeType="1"/>
          </p:cNvSpPr>
          <p:nvPr/>
        </p:nvSpPr>
        <p:spPr bwMode="auto">
          <a:xfrm flipH="1" flipV="1">
            <a:off x="4570255" y="3786743"/>
            <a:ext cx="1068544" cy="1191803"/>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8" name="Line 16">
            <a:extLst>
              <a:ext uri="{FF2B5EF4-FFF2-40B4-BE49-F238E27FC236}">
                <a16:creationId xmlns:a16="http://schemas.microsoft.com/office/drawing/2014/main" id="{42FDAC7A-BEF2-4248-9208-9DEC067CE9AB}"/>
              </a:ext>
            </a:extLst>
          </p:cNvPr>
          <p:cNvSpPr>
            <a:spLocks noChangeShapeType="1"/>
          </p:cNvSpPr>
          <p:nvPr/>
        </p:nvSpPr>
        <p:spPr bwMode="auto">
          <a:xfrm flipV="1">
            <a:off x="5124450" y="2780461"/>
            <a:ext cx="769290"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10" name="Line 16">
            <a:extLst>
              <a:ext uri="{FF2B5EF4-FFF2-40B4-BE49-F238E27FC236}">
                <a16:creationId xmlns:a16="http://schemas.microsoft.com/office/drawing/2014/main" id="{7EFDCA82-25B8-404C-8548-77E100BBA714}"/>
              </a:ext>
            </a:extLst>
          </p:cNvPr>
          <p:cNvSpPr>
            <a:spLocks noChangeShapeType="1"/>
          </p:cNvSpPr>
          <p:nvPr/>
        </p:nvSpPr>
        <p:spPr bwMode="auto">
          <a:xfrm flipH="1" flipV="1">
            <a:off x="2431110" y="2780456"/>
            <a:ext cx="769290" cy="3"/>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13" name="Content Placeholder 2">
            <a:extLst>
              <a:ext uri="{FF2B5EF4-FFF2-40B4-BE49-F238E27FC236}">
                <a16:creationId xmlns:a16="http://schemas.microsoft.com/office/drawing/2014/main" id="{0786E613-9E1E-4B9C-8B55-B2904CF1DB7E}"/>
              </a:ext>
            </a:extLst>
          </p:cNvPr>
          <p:cNvSpPr txBox="1">
            <a:spLocks/>
          </p:cNvSpPr>
          <p:nvPr/>
        </p:nvSpPr>
        <p:spPr bwMode="auto">
          <a:xfrm>
            <a:off x="375639" y="4583059"/>
            <a:ext cx="3846503" cy="1970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None/>
            </a:pPr>
            <a:r>
              <a:rPr lang="en-US" kern="0" dirty="0">
                <a:solidFill>
                  <a:schemeClr val="accent1">
                    <a:lumMod val="75000"/>
                  </a:schemeClr>
                </a:solidFill>
              </a:rPr>
              <a:t>Green</a:t>
            </a:r>
            <a:r>
              <a:rPr lang="en-US" kern="0" dirty="0"/>
              <a:t> arrows: payments/subsidies of the platform </a:t>
            </a:r>
          </a:p>
          <a:p>
            <a:pPr marL="0" indent="0">
              <a:buNone/>
            </a:pPr>
            <a:r>
              <a:rPr lang="en-US" kern="0" dirty="0"/>
              <a:t>Black arrows: user payments to apps</a:t>
            </a:r>
          </a:p>
          <a:p>
            <a:pPr marL="0" indent="0">
              <a:buNone/>
            </a:pPr>
            <a:endParaRPr lang="en-US" kern="0" dirty="0"/>
          </a:p>
        </p:txBody>
      </p:sp>
      <p:sp>
        <p:nvSpPr>
          <p:cNvPr id="3" name="Line 16">
            <a:extLst>
              <a:ext uri="{FF2B5EF4-FFF2-40B4-BE49-F238E27FC236}">
                <a16:creationId xmlns:a16="http://schemas.microsoft.com/office/drawing/2014/main" id="{FA44D942-F3D3-4234-B94D-DE2EEB8F8E38}"/>
              </a:ext>
            </a:extLst>
          </p:cNvPr>
          <p:cNvSpPr>
            <a:spLocks noChangeShapeType="1"/>
          </p:cNvSpPr>
          <p:nvPr/>
        </p:nvSpPr>
        <p:spPr bwMode="auto">
          <a:xfrm flipV="1">
            <a:off x="7036185" y="3124200"/>
            <a:ext cx="297657" cy="1181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5" name="Line 16">
            <a:extLst>
              <a:ext uri="{FF2B5EF4-FFF2-40B4-BE49-F238E27FC236}">
                <a16:creationId xmlns:a16="http://schemas.microsoft.com/office/drawing/2014/main" id="{426CFD09-2CC4-4D47-AFF3-FE135FDE01A4}"/>
              </a:ext>
            </a:extLst>
          </p:cNvPr>
          <p:cNvSpPr>
            <a:spLocks noChangeShapeType="1"/>
          </p:cNvSpPr>
          <p:nvPr/>
        </p:nvSpPr>
        <p:spPr bwMode="auto">
          <a:xfrm flipH="1" flipV="1">
            <a:off x="2361007" y="3577847"/>
            <a:ext cx="3172610" cy="20655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107357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3" grpId="0"/>
      <p:bldP spid="3"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1947-2BD1-4A49-AA6D-730E19DB81FF}"/>
              </a:ext>
            </a:extLst>
          </p:cNvPr>
          <p:cNvSpPr>
            <a:spLocks noGrp="1"/>
          </p:cNvSpPr>
          <p:nvPr>
            <p:ph type="title"/>
          </p:nvPr>
        </p:nvSpPr>
        <p:spPr/>
        <p:txBody>
          <a:bodyPr/>
          <a:lstStyle/>
          <a:p>
            <a:r>
              <a:rPr lang="en-US" sz="3600" dirty="0"/>
              <a:t>Windows platform charges user, subsidizes apps; </a:t>
            </a:r>
            <a:r>
              <a:rPr lang="en-US" altLang="en-US" sz="3600" dirty="0"/>
              <a:t>users pay apps too</a:t>
            </a:r>
            <a:endParaRPr lang="en-US" sz="3600" dirty="0"/>
          </a:p>
        </p:txBody>
      </p:sp>
      <p:sp>
        <p:nvSpPr>
          <p:cNvPr id="4" name="Slide Number Placeholder 3">
            <a:extLst>
              <a:ext uri="{FF2B5EF4-FFF2-40B4-BE49-F238E27FC236}">
                <a16:creationId xmlns:a16="http://schemas.microsoft.com/office/drawing/2014/main" id="{2C4A21DB-159B-40FE-83DB-9B7FF3370B18}"/>
              </a:ext>
            </a:extLst>
          </p:cNvPr>
          <p:cNvSpPr>
            <a:spLocks noGrp="1"/>
          </p:cNvSpPr>
          <p:nvPr>
            <p:ph type="sldNum" sz="quarter" idx="12"/>
          </p:nvPr>
        </p:nvSpPr>
        <p:spPr/>
        <p:txBody>
          <a:bodyPr/>
          <a:lstStyle/>
          <a:p>
            <a:pPr>
              <a:defRPr/>
            </a:pPr>
            <a:fld id="{3649413F-A13E-44E9-A496-781FB1072F9B}" type="slidenum">
              <a:rPr lang="el-GR" smtClean="0"/>
              <a:pPr>
                <a:defRPr/>
              </a:pPr>
              <a:t>17</a:t>
            </a:fld>
            <a:endParaRPr lang="el-GR" dirty="0"/>
          </a:p>
        </p:txBody>
      </p:sp>
      <p:pic>
        <p:nvPicPr>
          <p:cNvPr id="2050" name="Picture 2" descr="Windows (@Windows) | Twitter">
            <a:extLst>
              <a:ext uri="{FF2B5EF4-FFF2-40B4-BE49-F238E27FC236}">
                <a16:creationId xmlns:a16="http://schemas.microsoft.com/office/drawing/2014/main" id="{4AE6468F-5264-42CE-9360-5FE2F7D29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743" y="1795483"/>
            <a:ext cx="2372364" cy="2372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ord for iPad: The Macworld review | Macworld">
            <a:extLst>
              <a:ext uri="{FF2B5EF4-FFF2-40B4-BE49-F238E27FC236}">
                <a16:creationId xmlns:a16="http://schemas.microsoft.com/office/drawing/2014/main" id="{FF2E0EA8-E43F-4CDC-8E15-C23CB8004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83" y="1801963"/>
            <a:ext cx="261937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dobe Acrobat Reader Logo transparent PNG - StickPNG">
            <a:extLst>
              <a:ext uri="{FF2B5EF4-FFF2-40B4-BE49-F238E27FC236}">
                <a16:creationId xmlns:a16="http://schemas.microsoft.com/office/drawing/2014/main" id="{9702EE28-CBCE-440E-837B-3ABED57AD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127" y="1814513"/>
            <a:ext cx="18002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4F5438E9-EEF7-4506-AD47-02F0BE584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4491038"/>
            <a:ext cx="2143125" cy="2143125"/>
          </a:xfrm>
          <a:prstGeom prst="rect">
            <a:avLst/>
          </a:prstGeom>
        </p:spPr>
      </p:pic>
      <p:sp>
        <p:nvSpPr>
          <p:cNvPr id="7" name="Line 16">
            <a:extLst>
              <a:ext uri="{FF2B5EF4-FFF2-40B4-BE49-F238E27FC236}">
                <a16:creationId xmlns:a16="http://schemas.microsoft.com/office/drawing/2014/main" id="{CA96E480-FBFE-4C59-9B3C-6BD78D152852}"/>
              </a:ext>
            </a:extLst>
          </p:cNvPr>
          <p:cNvSpPr>
            <a:spLocks noChangeShapeType="1"/>
          </p:cNvSpPr>
          <p:nvPr/>
        </p:nvSpPr>
        <p:spPr bwMode="auto">
          <a:xfrm flipH="1" flipV="1">
            <a:off x="2038700" y="3561043"/>
            <a:ext cx="3447699" cy="18002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8" name="Line 16">
            <a:extLst>
              <a:ext uri="{FF2B5EF4-FFF2-40B4-BE49-F238E27FC236}">
                <a16:creationId xmlns:a16="http://schemas.microsoft.com/office/drawing/2014/main" id="{42FDAC7A-BEF2-4248-9208-9DEC067CE9AB}"/>
              </a:ext>
            </a:extLst>
          </p:cNvPr>
          <p:cNvSpPr>
            <a:spLocks noChangeShapeType="1"/>
          </p:cNvSpPr>
          <p:nvPr/>
        </p:nvSpPr>
        <p:spPr bwMode="auto">
          <a:xfrm flipV="1">
            <a:off x="5014924" y="2729259"/>
            <a:ext cx="942950" cy="332682"/>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9" name="Line 16">
            <a:extLst>
              <a:ext uri="{FF2B5EF4-FFF2-40B4-BE49-F238E27FC236}">
                <a16:creationId xmlns:a16="http://schemas.microsoft.com/office/drawing/2014/main" id="{3886EBB2-BB22-4D97-B925-FD537B74FA4F}"/>
              </a:ext>
            </a:extLst>
          </p:cNvPr>
          <p:cNvSpPr>
            <a:spLocks noChangeShapeType="1"/>
          </p:cNvSpPr>
          <p:nvPr/>
        </p:nvSpPr>
        <p:spPr bwMode="auto">
          <a:xfrm flipH="1" flipV="1">
            <a:off x="4571998" y="3810000"/>
            <a:ext cx="1257144" cy="99060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10" name="Line 16">
            <a:extLst>
              <a:ext uri="{FF2B5EF4-FFF2-40B4-BE49-F238E27FC236}">
                <a16:creationId xmlns:a16="http://schemas.microsoft.com/office/drawing/2014/main" id="{7EFDCA82-25B8-404C-8548-77E100BBA714}"/>
              </a:ext>
            </a:extLst>
          </p:cNvPr>
          <p:cNvSpPr>
            <a:spLocks noChangeShapeType="1"/>
          </p:cNvSpPr>
          <p:nvPr/>
        </p:nvSpPr>
        <p:spPr bwMode="auto">
          <a:xfrm flipH="1" flipV="1">
            <a:off x="2666855" y="2791518"/>
            <a:ext cx="685775" cy="104082"/>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5" name="Line 16">
            <a:extLst>
              <a:ext uri="{FF2B5EF4-FFF2-40B4-BE49-F238E27FC236}">
                <a16:creationId xmlns:a16="http://schemas.microsoft.com/office/drawing/2014/main" id="{6F2D01CA-56F7-472B-B350-1C6F555EF0C0}"/>
              </a:ext>
            </a:extLst>
          </p:cNvPr>
          <p:cNvSpPr>
            <a:spLocks noChangeShapeType="1"/>
          </p:cNvSpPr>
          <p:nvPr/>
        </p:nvSpPr>
        <p:spPr bwMode="auto">
          <a:xfrm flipH="1" flipV="1">
            <a:off x="6944362" y="3500438"/>
            <a:ext cx="0" cy="923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Text Box 29">
            <a:extLst>
              <a:ext uri="{FF2B5EF4-FFF2-40B4-BE49-F238E27FC236}">
                <a16:creationId xmlns:a16="http://schemas.microsoft.com/office/drawing/2014/main" id="{67C4EB89-880D-4F0B-90E1-36D1C1BA0AA9}"/>
              </a:ext>
            </a:extLst>
          </p:cNvPr>
          <p:cNvSpPr txBox="1">
            <a:spLocks noChangeArrowheads="1"/>
          </p:cNvSpPr>
          <p:nvPr/>
        </p:nvSpPr>
        <p:spPr bwMode="auto">
          <a:xfrm>
            <a:off x="5193145" y="2175502"/>
            <a:ext cx="1463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s2</a:t>
            </a:r>
          </a:p>
        </p:txBody>
      </p:sp>
      <p:sp>
        <p:nvSpPr>
          <p:cNvPr id="18" name="Text Box 29">
            <a:extLst>
              <a:ext uri="{FF2B5EF4-FFF2-40B4-BE49-F238E27FC236}">
                <a16:creationId xmlns:a16="http://schemas.microsoft.com/office/drawing/2014/main" id="{285C4C56-52D1-4A08-8C84-016E53D9DBFC}"/>
              </a:ext>
            </a:extLst>
          </p:cNvPr>
          <p:cNvSpPr txBox="1">
            <a:spLocks noChangeArrowheads="1"/>
          </p:cNvSpPr>
          <p:nvPr/>
        </p:nvSpPr>
        <p:spPr bwMode="auto">
          <a:xfrm>
            <a:off x="5112264" y="3728834"/>
            <a:ext cx="1463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p</a:t>
            </a:r>
          </a:p>
        </p:txBody>
      </p:sp>
      <p:sp>
        <p:nvSpPr>
          <p:cNvPr id="19" name="Text Box 29">
            <a:extLst>
              <a:ext uri="{FF2B5EF4-FFF2-40B4-BE49-F238E27FC236}">
                <a16:creationId xmlns:a16="http://schemas.microsoft.com/office/drawing/2014/main" id="{EFE0A938-CCFE-4AEA-82BD-F7DB4FA0722A}"/>
              </a:ext>
            </a:extLst>
          </p:cNvPr>
          <p:cNvSpPr txBox="1">
            <a:spLocks noChangeArrowheads="1"/>
          </p:cNvSpPr>
          <p:nvPr/>
        </p:nvSpPr>
        <p:spPr bwMode="auto">
          <a:xfrm>
            <a:off x="7088760" y="3610468"/>
            <a:ext cx="1463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p2</a:t>
            </a:r>
          </a:p>
        </p:txBody>
      </p:sp>
      <p:sp>
        <p:nvSpPr>
          <p:cNvPr id="20" name="Text Box 29">
            <a:extLst>
              <a:ext uri="{FF2B5EF4-FFF2-40B4-BE49-F238E27FC236}">
                <a16:creationId xmlns:a16="http://schemas.microsoft.com/office/drawing/2014/main" id="{48FBAEB9-4B3E-47D6-B1AA-719863870B46}"/>
              </a:ext>
            </a:extLst>
          </p:cNvPr>
          <p:cNvSpPr txBox="1">
            <a:spLocks noChangeArrowheads="1"/>
          </p:cNvSpPr>
          <p:nvPr/>
        </p:nvSpPr>
        <p:spPr bwMode="auto">
          <a:xfrm>
            <a:off x="2298874" y="3948341"/>
            <a:ext cx="1463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p1</a:t>
            </a:r>
          </a:p>
        </p:txBody>
      </p:sp>
      <p:sp>
        <p:nvSpPr>
          <p:cNvPr id="21" name="Text Box 29">
            <a:extLst>
              <a:ext uri="{FF2B5EF4-FFF2-40B4-BE49-F238E27FC236}">
                <a16:creationId xmlns:a16="http://schemas.microsoft.com/office/drawing/2014/main" id="{73FC00D9-8166-4BA1-99C5-DC8DB5A183FA}"/>
              </a:ext>
            </a:extLst>
          </p:cNvPr>
          <p:cNvSpPr txBox="1">
            <a:spLocks noChangeArrowheads="1"/>
          </p:cNvSpPr>
          <p:nvPr/>
        </p:nvSpPr>
        <p:spPr bwMode="auto">
          <a:xfrm>
            <a:off x="2787145" y="2258784"/>
            <a:ext cx="1463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dirty="0"/>
              <a:t>s1</a:t>
            </a:r>
          </a:p>
        </p:txBody>
      </p:sp>
      <p:sp>
        <p:nvSpPr>
          <p:cNvPr id="22" name="Content Placeholder 2">
            <a:extLst>
              <a:ext uri="{FF2B5EF4-FFF2-40B4-BE49-F238E27FC236}">
                <a16:creationId xmlns:a16="http://schemas.microsoft.com/office/drawing/2014/main" id="{EF1152D5-9BDF-4692-BB68-17BE81571568}"/>
              </a:ext>
            </a:extLst>
          </p:cNvPr>
          <p:cNvSpPr txBox="1">
            <a:spLocks/>
          </p:cNvSpPr>
          <p:nvPr/>
        </p:nvSpPr>
        <p:spPr bwMode="auto">
          <a:xfrm>
            <a:off x="413712" y="4763493"/>
            <a:ext cx="3846503" cy="1970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None/>
            </a:pPr>
            <a:r>
              <a:rPr lang="en-US" kern="0" dirty="0">
                <a:solidFill>
                  <a:schemeClr val="accent1">
                    <a:lumMod val="75000"/>
                  </a:schemeClr>
                </a:solidFill>
              </a:rPr>
              <a:t>Green</a:t>
            </a:r>
            <a:r>
              <a:rPr lang="en-US" kern="0" dirty="0"/>
              <a:t> arrows: payments/subsidies of the platform </a:t>
            </a:r>
          </a:p>
          <a:p>
            <a:pPr marL="0" indent="0">
              <a:buNone/>
            </a:pPr>
            <a:r>
              <a:rPr lang="en-US" kern="0" dirty="0"/>
              <a:t>Black arrows: user payments to apps</a:t>
            </a:r>
          </a:p>
          <a:p>
            <a:pPr marL="0" indent="0">
              <a:buNone/>
            </a:pPr>
            <a:endParaRPr lang="en-US" kern="0" dirty="0"/>
          </a:p>
        </p:txBody>
      </p:sp>
    </p:spTree>
    <p:extLst>
      <p:ext uri="{BB962C8B-B14F-4D97-AF65-F5344CB8AC3E}">
        <p14:creationId xmlns:p14="http://schemas.microsoft.com/office/powerpoint/2010/main" val="331651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5" grpId="0" animBg="1"/>
      <p:bldP spid="17" grpId="0"/>
      <p:bldP spid="18" grpId="0"/>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6CD89-1764-4151-AC63-F098B4102E36}"/>
              </a:ext>
            </a:extLst>
          </p:cNvPr>
          <p:cNvSpPr>
            <a:spLocks noGrp="1"/>
          </p:cNvSpPr>
          <p:nvPr>
            <p:ph type="title"/>
          </p:nvPr>
        </p:nvSpPr>
        <p:spPr/>
        <p:txBody>
          <a:bodyPr/>
          <a:lstStyle/>
          <a:p>
            <a:r>
              <a:rPr lang="en-US" dirty="0"/>
              <a:t>Platform </a:t>
            </a:r>
            <a:r>
              <a:rPr lang="en-US" altLang="en-US" dirty="0"/>
              <a:t>Xbox charges user </a:t>
            </a:r>
            <a:r>
              <a:rPr lang="en-US" altLang="en-US" u="sng" dirty="0"/>
              <a:t>and</a:t>
            </a:r>
            <a:r>
              <a:rPr lang="en-US" altLang="en-US" dirty="0"/>
              <a:t> royalty to the game app</a:t>
            </a:r>
            <a:endParaRPr lang="en-US" dirty="0"/>
          </a:p>
        </p:txBody>
      </p:sp>
      <p:sp>
        <p:nvSpPr>
          <p:cNvPr id="4" name="Slide Number Placeholder 3">
            <a:extLst>
              <a:ext uri="{FF2B5EF4-FFF2-40B4-BE49-F238E27FC236}">
                <a16:creationId xmlns:a16="http://schemas.microsoft.com/office/drawing/2014/main" id="{3CFE9744-41CC-47F8-85D4-DBF503A5C5AA}"/>
              </a:ext>
            </a:extLst>
          </p:cNvPr>
          <p:cNvSpPr>
            <a:spLocks noGrp="1"/>
          </p:cNvSpPr>
          <p:nvPr>
            <p:ph type="sldNum" sz="quarter" idx="12"/>
          </p:nvPr>
        </p:nvSpPr>
        <p:spPr/>
        <p:txBody>
          <a:bodyPr/>
          <a:lstStyle/>
          <a:p>
            <a:pPr>
              <a:defRPr/>
            </a:pPr>
            <a:fld id="{3649413F-A13E-44E9-A496-781FB1072F9B}" type="slidenum">
              <a:rPr lang="el-GR" smtClean="0"/>
              <a:pPr>
                <a:defRPr/>
              </a:pPr>
              <a:t>18</a:t>
            </a:fld>
            <a:endParaRPr lang="el-GR" dirty="0"/>
          </a:p>
        </p:txBody>
      </p:sp>
      <p:pic>
        <p:nvPicPr>
          <p:cNvPr id="1026" name="Picture 2" descr="Amazon.com: Microsoft Xbox Console: Video Games">
            <a:extLst>
              <a:ext uri="{FF2B5EF4-FFF2-40B4-BE49-F238E27FC236}">
                <a16:creationId xmlns:a16="http://schemas.microsoft.com/office/drawing/2014/main" id="{DF0564EE-1C9E-4062-81FA-9BCF5C290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812131"/>
            <a:ext cx="31623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oup of people wearing costumes&#10;&#10;Description automatically generated">
            <a:extLst>
              <a:ext uri="{FF2B5EF4-FFF2-40B4-BE49-F238E27FC236}">
                <a16:creationId xmlns:a16="http://schemas.microsoft.com/office/drawing/2014/main" id="{EC2259DF-9FFA-4628-A8D5-A44F50DFA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2190749"/>
            <a:ext cx="2819400" cy="1879600"/>
          </a:xfrm>
          <a:prstGeom prst="rect">
            <a:avLst/>
          </a:prstGeom>
        </p:spPr>
      </p:pic>
      <p:pic>
        <p:nvPicPr>
          <p:cNvPr id="7" name="Picture 6" descr="A close up of a logo&#10;&#10;Description automatically generated">
            <a:extLst>
              <a:ext uri="{FF2B5EF4-FFF2-40B4-BE49-F238E27FC236}">
                <a16:creationId xmlns:a16="http://schemas.microsoft.com/office/drawing/2014/main" id="{F239FB5E-4AAD-41B6-9BAF-91160AE2D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4491038"/>
            <a:ext cx="2143125" cy="2143125"/>
          </a:xfrm>
          <a:prstGeom prst="rect">
            <a:avLst/>
          </a:prstGeom>
        </p:spPr>
      </p:pic>
      <p:sp>
        <p:nvSpPr>
          <p:cNvPr id="10" name="Line 14">
            <a:extLst>
              <a:ext uri="{FF2B5EF4-FFF2-40B4-BE49-F238E27FC236}">
                <a16:creationId xmlns:a16="http://schemas.microsoft.com/office/drawing/2014/main" id="{DB756587-35EA-4664-828D-149381780C47}"/>
              </a:ext>
            </a:extLst>
          </p:cNvPr>
          <p:cNvSpPr>
            <a:spLocks noChangeShapeType="1"/>
          </p:cNvSpPr>
          <p:nvPr/>
        </p:nvSpPr>
        <p:spPr bwMode="auto">
          <a:xfrm flipV="1">
            <a:off x="6781800" y="3269456"/>
            <a:ext cx="0" cy="921544"/>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11" name="Line 14">
            <a:extLst>
              <a:ext uri="{FF2B5EF4-FFF2-40B4-BE49-F238E27FC236}">
                <a16:creationId xmlns:a16="http://schemas.microsoft.com/office/drawing/2014/main" id="{42109F29-38FC-43B5-88EC-C15C42BA70E2}"/>
              </a:ext>
            </a:extLst>
          </p:cNvPr>
          <p:cNvSpPr>
            <a:spLocks noChangeShapeType="1"/>
          </p:cNvSpPr>
          <p:nvPr/>
        </p:nvSpPr>
        <p:spPr bwMode="auto">
          <a:xfrm flipV="1">
            <a:off x="3505200" y="2895600"/>
            <a:ext cx="685800"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highlight>
                <a:srgbClr val="FFFF00"/>
              </a:highlight>
            </a:endParaRPr>
          </a:p>
        </p:txBody>
      </p:sp>
      <p:sp>
        <p:nvSpPr>
          <p:cNvPr id="12" name="Line 14">
            <a:extLst>
              <a:ext uri="{FF2B5EF4-FFF2-40B4-BE49-F238E27FC236}">
                <a16:creationId xmlns:a16="http://schemas.microsoft.com/office/drawing/2014/main" id="{C7EEA39B-E2B3-4557-BA2A-577EA306D701}"/>
              </a:ext>
            </a:extLst>
          </p:cNvPr>
          <p:cNvSpPr>
            <a:spLocks noChangeShapeType="1"/>
          </p:cNvSpPr>
          <p:nvPr/>
        </p:nvSpPr>
        <p:spPr bwMode="auto">
          <a:xfrm flipH="1" flipV="1">
            <a:off x="2667000" y="4419600"/>
            <a:ext cx="2819400" cy="869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226873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C46E-C256-43D1-9AE6-578D72852D27}"/>
              </a:ext>
            </a:extLst>
          </p:cNvPr>
          <p:cNvSpPr>
            <a:spLocks noGrp="1"/>
          </p:cNvSpPr>
          <p:nvPr>
            <p:ph type="title"/>
          </p:nvPr>
        </p:nvSpPr>
        <p:spPr/>
        <p:txBody>
          <a:bodyPr/>
          <a:lstStyle/>
          <a:p>
            <a:r>
              <a:rPr lang="en-US" dirty="0"/>
              <a:t>Cell phones: both sides pay their telecom company/carrier</a:t>
            </a:r>
          </a:p>
        </p:txBody>
      </p:sp>
      <p:pic>
        <p:nvPicPr>
          <p:cNvPr id="6" name="Content Placeholder 5" descr="A close up of a screen of a cell phone&#10;&#10;Description automatically generated">
            <a:extLst>
              <a:ext uri="{FF2B5EF4-FFF2-40B4-BE49-F238E27FC236}">
                <a16:creationId xmlns:a16="http://schemas.microsoft.com/office/drawing/2014/main" id="{88874898-4591-40B6-A264-8039D2C38D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flipH="1">
            <a:off x="685800" y="1876425"/>
            <a:ext cx="2478087" cy="2478087"/>
          </a:xfrm>
        </p:spPr>
      </p:pic>
      <p:sp>
        <p:nvSpPr>
          <p:cNvPr id="4" name="Slide Number Placeholder 3">
            <a:extLst>
              <a:ext uri="{FF2B5EF4-FFF2-40B4-BE49-F238E27FC236}">
                <a16:creationId xmlns:a16="http://schemas.microsoft.com/office/drawing/2014/main" id="{BBF65AA8-0F25-494D-A955-F52280133E50}"/>
              </a:ext>
            </a:extLst>
          </p:cNvPr>
          <p:cNvSpPr>
            <a:spLocks noGrp="1"/>
          </p:cNvSpPr>
          <p:nvPr>
            <p:ph type="sldNum" sz="quarter" idx="12"/>
          </p:nvPr>
        </p:nvSpPr>
        <p:spPr/>
        <p:txBody>
          <a:bodyPr/>
          <a:lstStyle/>
          <a:p>
            <a:pPr>
              <a:defRPr/>
            </a:pPr>
            <a:fld id="{3649413F-A13E-44E9-A496-781FB1072F9B}" type="slidenum">
              <a:rPr lang="el-GR" smtClean="0"/>
              <a:pPr>
                <a:defRPr/>
              </a:pPr>
              <a:t>19</a:t>
            </a:fld>
            <a:endParaRPr lang="el-GR" dirty="0"/>
          </a:p>
        </p:txBody>
      </p:sp>
      <p:pic>
        <p:nvPicPr>
          <p:cNvPr id="7172" name="Picture 4" descr="Cell phone ringing Royalty Free Vector Image - VectorStock">
            <a:extLst>
              <a:ext uri="{FF2B5EF4-FFF2-40B4-BE49-F238E27FC236}">
                <a16:creationId xmlns:a16="http://schemas.microsoft.com/office/drawing/2014/main" id="{FCC11175-2EF1-4BC2-9280-72CEB8D6D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786730"/>
            <a:ext cx="172402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T&amp;T Wireless Review | Top Ten Reviews">
            <a:extLst>
              <a:ext uri="{FF2B5EF4-FFF2-40B4-BE49-F238E27FC236}">
                <a16:creationId xmlns:a16="http://schemas.microsoft.com/office/drawing/2014/main" id="{D88DA06E-1928-40C6-9AFE-2F86635A0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78" y="4915218"/>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026DDDAC-9051-4AD5-9C8F-CBAF8E4C69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7496" y="5096192"/>
            <a:ext cx="2857501" cy="1428751"/>
          </a:xfrm>
          <a:prstGeom prst="rect">
            <a:avLst/>
          </a:prstGeom>
        </p:spPr>
      </p:pic>
      <p:sp>
        <p:nvSpPr>
          <p:cNvPr id="12" name="Line 16">
            <a:extLst>
              <a:ext uri="{FF2B5EF4-FFF2-40B4-BE49-F238E27FC236}">
                <a16:creationId xmlns:a16="http://schemas.microsoft.com/office/drawing/2014/main" id="{F678A1F5-1FBF-47EE-9808-2EC4C5B732E5}"/>
              </a:ext>
            </a:extLst>
          </p:cNvPr>
          <p:cNvSpPr>
            <a:spLocks noChangeShapeType="1"/>
          </p:cNvSpPr>
          <p:nvPr/>
        </p:nvSpPr>
        <p:spPr bwMode="auto">
          <a:xfrm>
            <a:off x="2133600" y="4533899"/>
            <a:ext cx="609601" cy="876301"/>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13" name="Line 16">
            <a:extLst>
              <a:ext uri="{FF2B5EF4-FFF2-40B4-BE49-F238E27FC236}">
                <a16:creationId xmlns:a16="http://schemas.microsoft.com/office/drawing/2014/main" id="{89E77643-7D6B-4CC9-B368-32234AC7108E}"/>
              </a:ext>
            </a:extLst>
          </p:cNvPr>
          <p:cNvSpPr>
            <a:spLocks noChangeShapeType="1"/>
          </p:cNvSpPr>
          <p:nvPr/>
        </p:nvSpPr>
        <p:spPr bwMode="auto">
          <a:xfrm flipV="1">
            <a:off x="2743200" y="2971800"/>
            <a:ext cx="3886199" cy="3039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4" name="Line 16">
            <a:extLst>
              <a:ext uri="{FF2B5EF4-FFF2-40B4-BE49-F238E27FC236}">
                <a16:creationId xmlns:a16="http://schemas.microsoft.com/office/drawing/2014/main" id="{E3FF8A8B-506B-434A-8B6F-B50A109E907C}"/>
              </a:ext>
            </a:extLst>
          </p:cNvPr>
          <p:cNvSpPr>
            <a:spLocks noChangeShapeType="1"/>
          </p:cNvSpPr>
          <p:nvPr/>
        </p:nvSpPr>
        <p:spPr bwMode="auto">
          <a:xfrm flipH="1">
            <a:off x="5779772" y="4328001"/>
            <a:ext cx="640079" cy="621507"/>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Tree>
    <p:extLst>
      <p:ext uri="{BB962C8B-B14F-4D97-AF65-F5344CB8AC3E}">
        <p14:creationId xmlns:p14="http://schemas.microsoft.com/office/powerpoint/2010/main" val="127552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B8D2-BABA-48AC-9A57-6591EE9E13E3}"/>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9D7A3D5E-0A99-4672-8969-B32879E34F38}"/>
              </a:ext>
            </a:extLst>
          </p:cNvPr>
          <p:cNvSpPr>
            <a:spLocks noGrp="1"/>
          </p:cNvSpPr>
          <p:nvPr>
            <p:ph idx="1"/>
          </p:nvPr>
        </p:nvSpPr>
        <p:spPr/>
        <p:txBody>
          <a:bodyPr>
            <a:normAutofit fontScale="92500" lnSpcReduction="10000"/>
          </a:bodyPr>
          <a:lstStyle/>
          <a:p>
            <a:r>
              <a:rPr lang="en-US" dirty="0"/>
              <a:t>Intel microchip allows a keyboard, an OS, a video monitor, and other components to connect and function </a:t>
            </a:r>
          </a:p>
          <a:p>
            <a:r>
              <a:rPr lang="en-US" dirty="0"/>
              <a:t>Windows platform allows a variety of applications to function</a:t>
            </a:r>
          </a:p>
          <a:p>
            <a:r>
              <a:rPr lang="en-US" dirty="0"/>
              <a:t>In computing systems, a platform opens hooks (Application Programming Interfaces, APIs) to which components or applications attach</a:t>
            </a:r>
          </a:p>
          <a:p>
            <a:endParaRPr lang="en-US" dirty="0"/>
          </a:p>
        </p:txBody>
      </p:sp>
      <p:sp>
        <p:nvSpPr>
          <p:cNvPr id="4" name="Slide Number Placeholder 3">
            <a:extLst>
              <a:ext uri="{FF2B5EF4-FFF2-40B4-BE49-F238E27FC236}">
                <a16:creationId xmlns:a16="http://schemas.microsoft.com/office/drawing/2014/main" id="{D64D58F8-1DA2-42CD-81A3-467F57D7E94F}"/>
              </a:ext>
            </a:extLst>
          </p:cNvPr>
          <p:cNvSpPr>
            <a:spLocks noGrp="1"/>
          </p:cNvSpPr>
          <p:nvPr>
            <p:ph type="sldNum" sz="quarter" idx="12"/>
          </p:nvPr>
        </p:nvSpPr>
        <p:spPr/>
        <p:txBody>
          <a:bodyPr/>
          <a:lstStyle/>
          <a:p>
            <a:pPr>
              <a:defRPr/>
            </a:pPr>
            <a:fld id="{3649413F-A13E-44E9-A496-781FB1072F9B}" type="slidenum">
              <a:rPr lang="el-GR" smtClean="0"/>
              <a:pPr>
                <a:defRPr/>
              </a:pPr>
              <a:t>2</a:t>
            </a:fld>
            <a:endParaRPr lang="el-GR" dirty="0"/>
          </a:p>
        </p:txBody>
      </p:sp>
    </p:spTree>
    <p:extLst>
      <p:ext uri="{BB962C8B-B14F-4D97-AF65-F5344CB8AC3E}">
        <p14:creationId xmlns:p14="http://schemas.microsoft.com/office/powerpoint/2010/main" val="244255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BF4755CB-3125-4A6A-8A24-F46661323604}" type="slidenum">
              <a:rPr lang="el-GR" smtClean="0"/>
              <a:pPr eaLnBrk="1" hangingPunct="1"/>
              <a:t>20</a:t>
            </a:fld>
            <a:endParaRPr lang="el-GR" dirty="0"/>
          </a:p>
        </p:txBody>
      </p:sp>
      <p:sp>
        <p:nvSpPr>
          <p:cNvPr id="112643" name="Rectangle 2"/>
          <p:cNvSpPr>
            <a:spLocks noGrp="1" noChangeArrowheads="1"/>
          </p:cNvSpPr>
          <p:nvPr>
            <p:ph type="title"/>
          </p:nvPr>
        </p:nvSpPr>
        <p:spPr>
          <a:xfrm>
            <a:off x="1114963" y="136810"/>
            <a:ext cx="7793038" cy="1462088"/>
          </a:xfrm>
        </p:spPr>
        <p:txBody>
          <a:bodyPr/>
          <a:lstStyle/>
          <a:p>
            <a:pPr algn="ctr" eaLnBrk="1" hangingPunct="1"/>
            <a:r>
              <a:rPr lang="en-US" sz="3200" dirty="0"/>
              <a:t>Internet backbones charge both senders and receivers (through subscription)</a:t>
            </a:r>
          </a:p>
        </p:txBody>
      </p:sp>
      <p:sp>
        <p:nvSpPr>
          <p:cNvPr id="112644" name="Cloud"/>
          <p:cNvSpPr>
            <a:spLocks noGrp="1" noChangeAspect="1" noEditPoints="1" noChangeArrowheads="1"/>
          </p:cNvSpPr>
          <p:nvPr>
            <p:ph type="body" idx="1"/>
          </p:nvPr>
        </p:nvSpPr>
        <p:spPr>
          <a:xfrm>
            <a:off x="2514600" y="2743200"/>
            <a:ext cx="3657600" cy="19351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CC"/>
          </a:solidFill>
          <a:ln>
            <a:solidFill>
              <a:srgbClr val="000000"/>
            </a:solidFill>
            <a:miter lim="800000"/>
            <a:headEnd/>
            <a:tailEnd/>
          </a:ln>
          <a:effectLst>
            <a:outerShdw dist="107763" dir="2700000" algn="ctr" rotWithShape="0">
              <a:srgbClr val="808080"/>
            </a:outerShdw>
          </a:effectLst>
        </p:spPr>
        <p:txBody>
          <a:bodyPr/>
          <a:lstStyle/>
          <a:p>
            <a:pPr eaLnBrk="1" hangingPunct="1">
              <a:buFont typeface="Wingdings" pitchFamily="2" charset="2"/>
              <a:buNone/>
            </a:pPr>
            <a:r>
              <a:rPr lang="en-US" dirty="0"/>
              <a:t>   Internet Backbone</a:t>
            </a:r>
          </a:p>
        </p:txBody>
      </p:sp>
      <p:sp>
        <p:nvSpPr>
          <p:cNvPr id="112645" name="Rectangle 4"/>
          <p:cNvSpPr>
            <a:spLocks noChangeArrowheads="1"/>
          </p:cNvSpPr>
          <p:nvPr/>
        </p:nvSpPr>
        <p:spPr bwMode="auto">
          <a:xfrm>
            <a:off x="6096000" y="4343400"/>
            <a:ext cx="1981200" cy="1143000"/>
          </a:xfrm>
          <a:prstGeom prst="rect">
            <a:avLst/>
          </a:prstGeom>
          <a:solidFill>
            <a:srgbClr val="CCFFFF"/>
          </a:solidFill>
          <a:ln w="9525">
            <a:solidFill>
              <a:schemeClr val="tx1"/>
            </a:solidFill>
            <a:miter lim="800000"/>
            <a:headEnd/>
            <a:tailEnd/>
          </a:ln>
        </p:spPr>
        <p:txBody>
          <a:bodyPr wrap="none" anchor="ctr"/>
          <a:lstStyle/>
          <a:p>
            <a:pPr algn="ctr"/>
            <a:r>
              <a:rPr lang="en-US" dirty="0"/>
              <a:t>ISP</a:t>
            </a:r>
          </a:p>
          <a:p>
            <a:pPr algn="ctr"/>
            <a:r>
              <a:rPr lang="en-US" dirty="0"/>
              <a:t>(Residential </a:t>
            </a:r>
          </a:p>
          <a:p>
            <a:pPr algn="ctr"/>
            <a:r>
              <a:rPr lang="en-US" dirty="0"/>
              <a:t>Access Network)</a:t>
            </a:r>
          </a:p>
        </p:txBody>
      </p:sp>
      <p:sp>
        <p:nvSpPr>
          <p:cNvPr id="112647" name="Rectangle 6"/>
          <p:cNvSpPr>
            <a:spLocks noChangeArrowheads="1"/>
          </p:cNvSpPr>
          <p:nvPr/>
        </p:nvSpPr>
        <p:spPr bwMode="auto">
          <a:xfrm>
            <a:off x="381000" y="2876550"/>
            <a:ext cx="1676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folHlink"/>
              </a:buClr>
              <a:buSzPct val="60000"/>
              <a:buFont typeface="Wingdings" pitchFamily="2" charset="2"/>
              <a:buNone/>
            </a:pPr>
            <a:r>
              <a:rPr lang="en-US" sz="3000" dirty="0"/>
              <a:t>Netflix</a:t>
            </a:r>
          </a:p>
          <a:p>
            <a:pPr marL="342900" indent="-342900">
              <a:lnSpc>
                <a:spcPct val="90000"/>
              </a:lnSpc>
              <a:spcBef>
                <a:spcPct val="20000"/>
              </a:spcBef>
              <a:buClr>
                <a:schemeClr val="folHlink"/>
              </a:buClr>
              <a:buSzPct val="60000"/>
              <a:buFont typeface="Wingdings" pitchFamily="2" charset="2"/>
              <a:buNone/>
            </a:pPr>
            <a:r>
              <a:rPr lang="en-US" sz="3000" dirty="0"/>
              <a:t>Google</a:t>
            </a:r>
          </a:p>
        </p:txBody>
      </p:sp>
      <p:sp>
        <p:nvSpPr>
          <p:cNvPr id="112650" name="Rectangle 10"/>
          <p:cNvSpPr>
            <a:spLocks noChangeArrowheads="1"/>
          </p:cNvSpPr>
          <p:nvPr/>
        </p:nvSpPr>
        <p:spPr bwMode="auto">
          <a:xfrm>
            <a:off x="1600200" y="5791200"/>
            <a:ext cx="419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folHlink"/>
              </a:buClr>
              <a:buSzPct val="60000"/>
              <a:buFont typeface="Wingdings" pitchFamily="2" charset="2"/>
              <a:buNone/>
            </a:pPr>
            <a:r>
              <a:rPr lang="en-US" sz="2800" b="1" dirty="0"/>
              <a:t>Residential Customers</a:t>
            </a:r>
          </a:p>
          <a:p>
            <a:pPr marL="342900" indent="-342900">
              <a:lnSpc>
                <a:spcPct val="90000"/>
              </a:lnSpc>
              <a:spcBef>
                <a:spcPct val="20000"/>
              </a:spcBef>
              <a:buClr>
                <a:schemeClr val="folHlink"/>
              </a:buClr>
              <a:buSzPct val="60000"/>
              <a:buFont typeface="Wingdings" pitchFamily="2" charset="2"/>
              <a:buNone/>
            </a:pPr>
            <a:endParaRPr lang="en-US" sz="3000" dirty="0"/>
          </a:p>
        </p:txBody>
      </p:sp>
      <p:sp>
        <p:nvSpPr>
          <p:cNvPr id="112652" name="Rectangle 12"/>
          <p:cNvSpPr>
            <a:spLocks noChangeArrowheads="1"/>
          </p:cNvSpPr>
          <p:nvPr/>
        </p:nvSpPr>
        <p:spPr bwMode="auto">
          <a:xfrm>
            <a:off x="6072187" y="5664201"/>
            <a:ext cx="42672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folHlink"/>
              </a:buClr>
              <a:buSzPct val="60000"/>
            </a:pPr>
            <a:r>
              <a:rPr lang="en-US" sz="2800" dirty="0">
                <a:sym typeface="Math1" pitchFamily="2" charset="2"/>
              </a:rPr>
              <a:t>R</a:t>
            </a:r>
            <a:r>
              <a:rPr lang="en-US" sz="2600" dirty="0"/>
              <a:t>: subscription price</a:t>
            </a:r>
          </a:p>
        </p:txBody>
      </p:sp>
      <p:sp>
        <p:nvSpPr>
          <p:cNvPr id="112653" name="Rectangle 14"/>
          <p:cNvSpPr>
            <a:spLocks noChangeArrowheads="1"/>
          </p:cNvSpPr>
          <p:nvPr/>
        </p:nvSpPr>
        <p:spPr bwMode="auto">
          <a:xfrm>
            <a:off x="838200" y="48006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folHlink"/>
              </a:buClr>
              <a:buSzPct val="60000"/>
              <a:buFont typeface="Wingdings" pitchFamily="2" charset="2"/>
              <a:buNone/>
            </a:pPr>
            <a:endParaRPr lang="en-US" sz="2600" dirty="0"/>
          </a:p>
        </p:txBody>
      </p:sp>
      <p:sp>
        <p:nvSpPr>
          <p:cNvPr id="112655" name="Rectangle 4"/>
          <p:cNvSpPr>
            <a:spLocks noChangeArrowheads="1"/>
          </p:cNvSpPr>
          <p:nvPr/>
        </p:nvSpPr>
        <p:spPr bwMode="auto">
          <a:xfrm>
            <a:off x="1600200" y="3886200"/>
            <a:ext cx="685800" cy="381000"/>
          </a:xfrm>
          <a:prstGeom prst="rect">
            <a:avLst/>
          </a:prstGeom>
          <a:solidFill>
            <a:srgbClr val="CCFFFF"/>
          </a:solidFill>
          <a:ln w="9525">
            <a:solidFill>
              <a:schemeClr val="tx1"/>
            </a:solidFill>
            <a:miter lim="800000"/>
            <a:headEnd/>
            <a:tailEnd/>
          </a:ln>
        </p:spPr>
        <p:txBody>
          <a:bodyPr wrap="none" anchor="ctr"/>
          <a:lstStyle/>
          <a:p>
            <a:pPr algn="ctr"/>
            <a:r>
              <a:rPr lang="en-US" dirty="0"/>
              <a:t>ISP</a:t>
            </a:r>
          </a:p>
        </p:txBody>
      </p:sp>
      <p:sp>
        <p:nvSpPr>
          <p:cNvPr id="112657" name="Rectangle 4"/>
          <p:cNvSpPr>
            <a:spLocks noChangeArrowheads="1"/>
          </p:cNvSpPr>
          <p:nvPr/>
        </p:nvSpPr>
        <p:spPr bwMode="auto">
          <a:xfrm>
            <a:off x="1905000" y="2286000"/>
            <a:ext cx="685800" cy="381000"/>
          </a:xfrm>
          <a:prstGeom prst="rect">
            <a:avLst/>
          </a:prstGeom>
          <a:solidFill>
            <a:srgbClr val="CCFFFF"/>
          </a:solidFill>
          <a:ln w="9525">
            <a:solidFill>
              <a:schemeClr val="tx1"/>
            </a:solidFill>
            <a:miter lim="800000"/>
            <a:headEnd/>
            <a:tailEnd/>
          </a:ln>
        </p:spPr>
        <p:txBody>
          <a:bodyPr wrap="none" anchor="ctr"/>
          <a:lstStyle/>
          <a:p>
            <a:pPr algn="ctr"/>
            <a:r>
              <a:rPr lang="en-US" dirty="0"/>
              <a:t>ISP</a:t>
            </a:r>
          </a:p>
        </p:txBody>
      </p:sp>
      <p:pic>
        <p:nvPicPr>
          <p:cNvPr id="112661" name="Ink 24"/>
          <p:cNvPicPr>
            <a:picLocks noRot="1" noChangeAspect="1" noEditPoints="1" noChangeArrowheads="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2147483647" y="2147483647"/>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2" name="Ink 20"/>
          <p:cNvPicPr>
            <a:picLocks noRot="1" noChangeAspect="1" noEditPoints="1" noChangeArrowheads="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8263" y="5035550"/>
            <a:ext cx="190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3" name="Ink 39"/>
          <p:cNvPicPr>
            <a:picLocks noRot="1" noChangeAspect="1" noEditPoints="1" noChangeArrowheads="1" noChangeShapeType="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2263" y="2540000"/>
            <a:ext cx="11112" cy="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4">
            <a:extLst>
              <a:ext uri="{FF2B5EF4-FFF2-40B4-BE49-F238E27FC236}">
                <a16:creationId xmlns:a16="http://schemas.microsoft.com/office/drawing/2014/main" id="{2B5DEAE7-F771-4232-A585-F49858CF9855}"/>
              </a:ext>
            </a:extLst>
          </p:cNvPr>
          <p:cNvSpPr>
            <a:spLocks noChangeArrowheads="1"/>
          </p:cNvSpPr>
          <p:nvPr/>
        </p:nvSpPr>
        <p:spPr bwMode="auto">
          <a:xfrm>
            <a:off x="6969711" y="2392648"/>
            <a:ext cx="685800" cy="395796"/>
          </a:xfrm>
          <a:prstGeom prst="rect">
            <a:avLst/>
          </a:prstGeom>
          <a:solidFill>
            <a:srgbClr val="CCFFFF"/>
          </a:solidFill>
          <a:ln w="9525">
            <a:solidFill>
              <a:schemeClr val="tx1"/>
            </a:solidFill>
            <a:miter lim="800000"/>
            <a:headEnd/>
            <a:tailEnd/>
          </a:ln>
        </p:spPr>
        <p:txBody>
          <a:bodyPr wrap="none" anchor="ctr"/>
          <a:lstStyle/>
          <a:p>
            <a:pPr algn="ctr"/>
            <a:r>
              <a:rPr lang="en-US" dirty="0"/>
              <a:t>ISP</a:t>
            </a:r>
          </a:p>
        </p:txBody>
      </p:sp>
      <p:sp>
        <p:nvSpPr>
          <p:cNvPr id="28" name="Rectangle 10">
            <a:extLst>
              <a:ext uri="{FF2B5EF4-FFF2-40B4-BE49-F238E27FC236}">
                <a16:creationId xmlns:a16="http://schemas.microsoft.com/office/drawing/2014/main" id="{793BA2BA-E203-4866-A2D9-A582140B02BF}"/>
              </a:ext>
            </a:extLst>
          </p:cNvPr>
          <p:cNvSpPr>
            <a:spLocks noChangeArrowheads="1"/>
          </p:cNvSpPr>
          <p:nvPr/>
        </p:nvSpPr>
        <p:spPr bwMode="auto">
          <a:xfrm>
            <a:off x="6926802" y="3086307"/>
            <a:ext cx="1981199" cy="99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folHlink"/>
              </a:buClr>
              <a:buSzPct val="60000"/>
              <a:buFont typeface="Wingdings" pitchFamily="2" charset="2"/>
              <a:buNone/>
            </a:pPr>
            <a:r>
              <a:rPr lang="en-US" sz="1600" b="1" dirty="0"/>
              <a:t>      </a:t>
            </a:r>
            <a:r>
              <a:rPr lang="en-US" sz="2000" b="1" dirty="0"/>
              <a:t>Business Customers</a:t>
            </a:r>
          </a:p>
          <a:p>
            <a:pPr marL="342900" indent="-342900">
              <a:lnSpc>
                <a:spcPct val="90000"/>
              </a:lnSpc>
              <a:spcBef>
                <a:spcPct val="20000"/>
              </a:spcBef>
              <a:buClr>
                <a:schemeClr val="folHlink"/>
              </a:buClr>
              <a:buSzPct val="60000"/>
              <a:buFont typeface="Wingdings" pitchFamily="2" charset="2"/>
              <a:buNone/>
            </a:pPr>
            <a:endParaRPr lang="en-US" sz="3000" dirty="0"/>
          </a:p>
        </p:txBody>
      </p:sp>
      <p:cxnSp>
        <p:nvCxnSpPr>
          <p:cNvPr id="3" name="Straight Arrow Connector 2">
            <a:extLst>
              <a:ext uri="{FF2B5EF4-FFF2-40B4-BE49-F238E27FC236}">
                <a16:creationId xmlns:a16="http://schemas.microsoft.com/office/drawing/2014/main" id="{5DD2A00B-1C20-4B63-B497-CABC6153E843}"/>
              </a:ext>
            </a:extLst>
          </p:cNvPr>
          <p:cNvCxnSpPr>
            <a:cxnSpLocks/>
          </p:cNvCxnSpPr>
          <p:nvPr/>
        </p:nvCxnSpPr>
        <p:spPr>
          <a:xfrm>
            <a:off x="7201208" y="2851948"/>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287A101-2A78-467C-9C4A-67DCBE7974E6}"/>
              </a:ext>
            </a:extLst>
          </p:cNvPr>
          <p:cNvCxnSpPr>
            <a:cxnSpLocks/>
          </p:cNvCxnSpPr>
          <p:nvPr/>
        </p:nvCxnSpPr>
        <p:spPr>
          <a:xfrm flipH="1">
            <a:off x="5867398" y="2629107"/>
            <a:ext cx="990602" cy="2674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8A7D2FD4-F05C-4E5C-82DA-7B3FF3616FE9}"/>
              </a:ext>
            </a:extLst>
          </p:cNvPr>
          <p:cNvCxnSpPr>
            <a:cxnSpLocks/>
          </p:cNvCxnSpPr>
          <p:nvPr/>
        </p:nvCxnSpPr>
        <p:spPr>
          <a:xfrm>
            <a:off x="2590800" y="2420116"/>
            <a:ext cx="685800" cy="5065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39F49F3E-FD63-42C5-9A62-BE701B7BA2CC}"/>
              </a:ext>
            </a:extLst>
          </p:cNvPr>
          <p:cNvCxnSpPr>
            <a:cxnSpLocks/>
          </p:cNvCxnSpPr>
          <p:nvPr/>
        </p:nvCxnSpPr>
        <p:spPr>
          <a:xfrm>
            <a:off x="2299871" y="4148535"/>
            <a:ext cx="2986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533FB2FE-2017-4C5F-B004-1989AB000E0D}"/>
              </a:ext>
            </a:extLst>
          </p:cNvPr>
          <p:cNvCxnSpPr>
            <a:cxnSpLocks/>
          </p:cNvCxnSpPr>
          <p:nvPr/>
        </p:nvCxnSpPr>
        <p:spPr>
          <a:xfrm flipH="1" flipV="1">
            <a:off x="6263750" y="3799133"/>
            <a:ext cx="860949" cy="5322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1928853B-2D54-4433-BC83-E6214C96E09C}"/>
              </a:ext>
            </a:extLst>
          </p:cNvPr>
          <p:cNvCxnSpPr>
            <a:cxnSpLocks/>
          </p:cNvCxnSpPr>
          <p:nvPr/>
        </p:nvCxnSpPr>
        <p:spPr>
          <a:xfrm>
            <a:off x="1143000" y="3886200"/>
            <a:ext cx="443329" cy="158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8D15AA5-B122-409A-93F3-8F6B243382DB}"/>
              </a:ext>
            </a:extLst>
          </p:cNvPr>
          <p:cNvCxnSpPr>
            <a:cxnSpLocks/>
          </p:cNvCxnSpPr>
          <p:nvPr/>
        </p:nvCxnSpPr>
        <p:spPr>
          <a:xfrm flipV="1">
            <a:off x="1179250" y="2485119"/>
            <a:ext cx="647700" cy="376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B902529-65EB-42E5-ACF2-078393B44137}"/>
              </a:ext>
            </a:extLst>
          </p:cNvPr>
          <p:cNvCxnSpPr>
            <a:cxnSpLocks/>
          </p:cNvCxnSpPr>
          <p:nvPr/>
        </p:nvCxnSpPr>
        <p:spPr>
          <a:xfrm flipV="1">
            <a:off x="5748337" y="5531549"/>
            <a:ext cx="647700" cy="376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77A55CB-37C4-41D7-9912-89A850711444}"/>
              </a:ext>
            </a:extLst>
          </p:cNvPr>
          <p:cNvCxnSpPr>
            <a:cxnSpLocks/>
          </p:cNvCxnSpPr>
          <p:nvPr/>
        </p:nvCxnSpPr>
        <p:spPr>
          <a:xfrm flipH="1" flipV="1">
            <a:off x="7467600" y="2831664"/>
            <a:ext cx="665314" cy="329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84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6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26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26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build="p" animBg="1"/>
      <p:bldP spid="112645" grpId="0" animBg="1"/>
      <p:bldP spid="112647" grpId="0"/>
      <p:bldP spid="112650" grpId="0"/>
      <p:bldP spid="112652" grpId="0"/>
      <p:bldP spid="112655" grpId="0" animBg="1"/>
      <p:bldP spid="112657" grpId="0" animBg="1"/>
      <p:bldP spid="25"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a:t>Examples of platforms</a:t>
            </a:r>
          </a:p>
        </p:txBody>
      </p:sp>
      <p:sp>
        <p:nvSpPr>
          <p:cNvPr id="788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D7A8F7B4-72E6-43C2-B1BD-5FC5663236C5}" type="slidenum">
              <a:rPr lang="el-GR" smtClean="0"/>
              <a:pPr eaLnBrk="1" hangingPunct="1"/>
              <a:t>21</a:t>
            </a:fld>
            <a:endParaRPr lang="el-GR" dirty="0"/>
          </a:p>
        </p:txBody>
      </p:sp>
      <p:sp>
        <p:nvSpPr>
          <p:cNvPr id="5" name="Content Placeholder 2"/>
          <p:cNvSpPr txBox="1">
            <a:spLocks/>
          </p:cNvSpPr>
          <p:nvPr/>
        </p:nvSpPr>
        <p:spPr bwMode="auto">
          <a:xfrm>
            <a:off x="609600" y="2091666"/>
            <a:ext cx="7772400" cy="430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Font typeface="Wingdings" pitchFamily="2" charset="2"/>
              <a:buNone/>
            </a:pPr>
            <a:r>
              <a:rPr lang="en-US" sz="2000" b="1" u="sng" kern="0" dirty="0"/>
              <a:t>Platform</a:t>
            </a:r>
            <a:r>
              <a:rPr lang="en-US" sz="2000" b="1" kern="0" dirty="0"/>
              <a:t>	</a:t>
            </a:r>
            <a:r>
              <a:rPr lang="en-US" sz="2000" b="1" u="sng" kern="0" dirty="0"/>
              <a:t>Side 1</a:t>
            </a:r>
            <a:r>
              <a:rPr lang="en-US" sz="2000" b="1" kern="0" dirty="0"/>
              <a:t>		</a:t>
            </a:r>
            <a:r>
              <a:rPr lang="en-US" sz="2000" b="1" u="sng" kern="0" dirty="0"/>
              <a:t>Side 2</a:t>
            </a:r>
            <a:r>
              <a:rPr lang="en-US" sz="2000" b="1" kern="0" dirty="0"/>
              <a:t>		</a:t>
            </a:r>
            <a:r>
              <a:rPr lang="en-US" sz="2000" b="1" u="sng" kern="0" dirty="0"/>
              <a:t>Service(s)</a:t>
            </a:r>
          </a:p>
          <a:p>
            <a:pPr marL="0" indent="0">
              <a:buFont typeface="Wingdings" pitchFamily="2" charset="2"/>
              <a:buNone/>
            </a:pPr>
            <a:r>
              <a:rPr lang="en-US" sz="2000" kern="0" dirty="0"/>
              <a:t>Uber		Driver		Rider		Transport</a:t>
            </a:r>
          </a:p>
          <a:p>
            <a:pPr marL="0" indent="0">
              <a:buFont typeface="Wingdings" pitchFamily="2" charset="2"/>
              <a:buNone/>
            </a:pPr>
            <a:r>
              <a:rPr lang="en-US" sz="2000" kern="0" dirty="0"/>
              <a:t>Airbnb		Apartment	User		Accommodation</a:t>
            </a:r>
          </a:p>
          <a:p>
            <a:pPr marL="0" indent="0">
              <a:buFont typeface="Wingdings" pitchFamily="2" charset="2"/>
              <a:buNone/>
            </a:pPr>
            <a:r>
              <a:rPr lang="en-US" sz="2000" kern="0" dirty="0"/>
              <a:t>MSFT OS	MS-Word	User		Writing</a:t>
            </a:r>
          </a:p>
          <a:p>
            <a:pPr marL="0" indent="0">
              <a:buFont typeface="Wingdings" pitchFamily="2" charset="2"/>
              <a:buNone/>
            </a:pPr>
            <a:r>
              <a:rPr lang="en-US" sz="2000" kern="0" dirty="0"/>
              <a:t>Apple iOS	Phone apps	User		Various</a:t>
            </a:r>
          </a:p>
          <a:p>
            <a:pPr marL="0" indent="0">
              <a:buFont typeface="Wingdings" pitchFamily="2" charset="2"/>
              <a:buNone/>
            </a:pPr>
            <a:r>
              <a:rPr lang="en-US" sz="2000" kern="0" dirty="0"/>
              <a:t>Google		Advertiser	User		Ads/Search</a:t>
            </a:r>
          </a:p>
          <a:p>
            <a:pPr marL="0" indent="0">
              <a:buFont typeface="Wingdings" pitchFamily="2" charset="2"/>
              <a:buNone/>
            </a:pPr>
            <a:r>
              <a:rPr lang="en-US" sz="2000" kern="0" dirty="0"/>
              <a:t>M-Pesa		Money sender	Money receiver	Money transfer</a:t>
            </a:r>
          </a:p>
          <a:p>
            <a:pPr marL="0" indent="0">
              <a:buFont typeface="Wingdings" pitchFamily="2" charset="2"/>
              <a:buNone/>
            </a:pPr>
            <a:r>
              <a:rPr lang="en-US" sz="2000" kern="0" dirty="0"/>
              <a:t>Sony PS3	Game		User		Game playing</a:t>
            </a:r>
          </a:p>
          <a:p>
            <a:pPr marL="0" indent="0">
              <a:buFont typeface="Wingdings" pitchFamily="2" charset="2"/>
              <a:buNone/>
            </a:pPr>
            <a:r>
              <a:rPr lang="en-US" sz="2000" kern="0" dirty="0"/>
              <a:t>Internet		Google	Search User		Search</a:t>
            </a:r>
          </a:p>
          <a:p>
            <a:pPr marL="0" indent="0">
              <a:buFont typeface="Wingdings" pitchFamily="2" charset="2"/>
              <a:buNone/>
            </a:pPr>
            <a:r>
              <a:rPr lang="en-US" sz="2000" kern="0" dirty="0"/>
              <a:t>Internet		Netflix		Video user	Video</a:t>
            </a:r>
          </a:p>
          <a:p>
            <a:pPr marL="0" indent="0">
              <a:buFont typeface="Wingdings" pitchFamily="2" charset="2"/>
              <a:buNone/>
            </a:pPr>
            <a:r>
              <a:rPr lang="en-US" sz="2000" kern="0" dirty="0"/>
              <a:t>Internet		Kindle books	Kindle app	eBook</a:t>
            </a:r>
          </a:p>
          <a:p>
            <a:pPr marL="0" indent="0">
              <a:buFont typeface="Wingdings" pitchFamily="2" charset="2"/>
              <a:buNone/>
            </a:pPr>
            <a:r>
              <a:rPr lang="en-US" sz="2000" kern="0" dirty="0"/>
              <a:t>YouTube	Video creators	Video users	Video</a:t>
            </a:r>
          </a:p>
          <a:p>
            <a:pPr marL="0" indent="0">
              <a:buFont typeface="Wingdings" pitchFamily="2" charset="2"/>
              <a:buNone/>
            </a:pPr>
            <a:r>
              <a:rPr lang="en-US" sz="2000" kern="0" dirty="0"/>
              <a:t>Facebook	User		User		Discussion, live 							audio, video</a:t>
            </a:r>
            <a:endParaRPr lang="en-US" kern="0" dirty="0"/>
          </a:p>
        </p:txBody>
      </p:sp>
    </p:spTree>
    <p:extLst>
      <p:ext uri="{BB962C8B-B14F-4D97-AF65-F5344CB8AC3E}">
        <p14:creationId xmlns:p14="http://schemas.microsoft.com/office/powerpoint/2010/main" val="243466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12C5-8A3C-4E9C-96B7-DA354FAB9B65}"/>
              </a:ext>
            </a:extLst>
          </p:cNvPr>
          <p:cNvSpPr>
            <a:spLocks noGrp="1"/>
          </p:cNvSpPr>
          <p:nvPr>
            <p:ph type="title"/>
          </p:nvPr>
        </p:nvSpPr>
        <p:spPr/>
        <p:txBody>
          <a:bodyPr/>
          <a:lstStyle/>
          <a:p>
            <a:r>
              <a:rPr lang="en-US" sz="3600" dirty="0"/>
              <a:t>3. Features of a platform vs apps or other components (peripherals)</a:t>
            </a:r>
          </a:p>
        </p:txBody>
      </p:sp>
      <p:sp>
        <p:nvSpPr>
          <p:cNvPr id="3" name="Content Placeholder 2">
            <a:extLst>
              <a:ext uri="{FF2B5EF4-FFF2-40B4-BE49-F238E27FC236}">
                <a16:creationId xmlns:a16="http://schemas.microsoft.com/office/drawing/2014/main" id="{126E1E5B-36AC-47FB-B88A-8669C3D87001}"/>
              </a:ext>
            </a:extLst>
          </p:cNvPr>
          <p:cNvSpPr>
            <a:spLocks noGrp="1"/>
          </p:cNvSpPr>
          <p:nvPr>
            <p:ph idx="1"/>
          </p:nvPr>
        </p:nvSpPr>
        <p:spPr>
          <a:xfrm>
            <a:off x="1182688" y="2017713"/>
            <a:ext cx="7772400" cy="4625974"/>
          </a:xfrm>
        </p:spPr>
        <p:txBody>
          <a:bodyPr>
            <a:normAutofit fontScale="77500" lnSpcReduction="20000"/>
          </a:bodyPr>
          <a:lstStyle/>
          <a:p>
            <a:r>
              <a:rPr lang="en-US" b="1" dirty="0"/>
              <a:t>Essential</a:t>
            </a:r>
            <a:r>
              <a:rPr lang="en-US" dirty="0"/>
              <a:t>: Platform is essential/indispensable for services produced using complementary components</a:t>
            </a:r>
          </a:p>
          <a:p>
            <a:r>
              <a:rPr lang="en-US" b="1" dirty="0"/>
              <a:t>No value in isolation</a:t>
            </a:r>
            <a:r>
              <a:rPr lang="en-US" dirty="0"/>
              <a:t>: Typically, a platform has little or no value without the complements </a:t>
            </a:r>
          </a:p>
          <a:p>
            <a:r>
              <a:rPr lang="en-US" b="1" dirty="0"/>
              <a:t>Less variability</a:t>
            </a:r>
            <a:r>
              <a:rPr lang="en-US" dirty="0"/>
              <a:t>: Platform has less variability than complements or peripherals</a:t>
            </a:r>
          </a:p>
          <a:p>
            <a:r>
              <a:rPr lang="en-US" b="1" dirty="0"/>
              <a:t>Thin connection</a:t>
            </a:r>
            <a:r>
              <a:rPr lang="en-US" dirty="0"/>
              <a:t>: Each component or app (module) performs many internal functions and is connected “thinly” with the platform but “thickly” within itself</a:t>
            </a:r>
          </a:p>
          <a:p>
            <a:r>
              <a:rPr lang="en-US" b="1" dirty="0"/>
              <a:t>Modular setup </a:t>
            </a:r>
            <a:r>
              <a:rPr lang="en-US" dirty="0"/>
              <a:t>of platform and peripherals: platform and peripherals are easily distinguishable</a:t>
            </a:r>
          </a:p>
        </p:txBody>
      </p:sp>
      <p:sp>
        <p:nvSpPr>
          <p:cNvPr id="4" name="Slide Number Placeholder 3">
            <a:extLst>
              <a:ext uri="{FF2B5EF4-FFF2-40B4-BE49-F238E27FC236}">
                <a16:creationId xmlns:a16="http://schemas.microsoft.com/office/drawing/2014/main" id="{DD6F186D-B194-4B98-B222-712AB092BE82}"/>
              </a:ext>
            </a:extLst>
          </p:cNvPr>
          <p:cNvSpPr>
            <a:spLocks noGrp="1"/>
          </p:cNvSpPr>
          <p:nvPr>
            <p:ph type="sldNum" sz="quarter" idx="12"/>
          </p:nvPr>
        </p:nvSpPr>
        <p:spPr/>
        <p:txBody>
          <a:bodyPr/>
          <a:lstStyle/>
          <a:p>
            <a:pPr>
              <a:defRPr/>
            </a:pPr>
            <a:fld id="{3649413F-A13E-44E9-A496-781FB1072F9B}" type="slidenum">
              <a:rPr lang="el-GR" smtClean="0"/>
              <a:pPr>
                <a:defRPr/>
              </a:pPr>
              <a:t>22</a:t>
            </a:fld>
            <a:endParaRPr lang="el-GR" dirty="0"/>
          </a:p>
        </p:txBody>
      </p:sp>
    </p:spTree>
    <p:extLst>
      <p:ext uri="{BB962C8B-B14F-4D97-AF65-F5344CB8AC3E}">
        <p14:creationId xmlns:p14="http://schemas.microsoft.com/office/powerpoint/2010/main" val="413047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F3B72-D6BE-4C30-AE49-11400644DF35}"/>
              </a:ext>
            </a:extLst>
          </p:cNvPr>
          <p:cNvSpPr>
            <a:spLocks noGrp="1"/>
          </p:cNvSpPr>
          <p:nvPr>
            <p:ph type="title"/>
          </p:nvPr>
        </p:nvSpPr>
        <p:spPr/>
        <p:txBody>
          <a:bodyPr/>
          <a:lstStyle/>
          <a:p>
            <a:r>
              <a:rPr lang="en-US" sz="3600" dirty="0"/>
              <a:t>4. </a:t>
            </a:r>
            <a:r>
              <a:rPr lang="en-US" sz="3600" b="1" dirty="0"/>
              <a:t>History: </a:t>
            </a:r>
            <a:r>
              <a:rPr lang="en-US" sz="3600" u="sng" dirty="0"/>
              <a:t>Silos</a:t>
            </a:r>
            <a:r>
              <a:rPr lang="en-US" sz="3600" dirty="0"/>
              <a:t> vs complementary interoperable </a:t>
            </a:r>
            <a:r>
              <a:rPr lang="en-US" sz="3600" u="sng" dirty="0"/>
              <a:t>modules</a:t>
            </a:r>
          </a:p>
        </p:txBody>
      </p:sp>
      <p:sp>
        <p:nvSpPr>
          <p:cNvPr id="3" name="Content Placeholder 2">
            <a:extLst>
              <a:ext uri="{FF2B5EF4-FFF2-40B4-BE49-F238E27FC236}">
                <a16:creationId xmlns:a16="http://schemas.microsoft.com/office/drawing/2014/main" id="{8323731A-47FF-4860-B8F4-2DBB8D925AAD}"/>
              </a:ext>
            </a:extLst>
          </p:cNvPr>
          <p:cNvSpPr>
            <a:spLocks noGrp="1"/>
          </p:cNvSpPr>
          <p:nvPr>
            <p:ph idx="1"/>
          </p:nvPr>
        </p:nvSpPr>
        <p:spPr>
          <a:xfrm>
            <a:off x="838200" y="2017712"/>
            <a:ext cx="8116888" cy="4459287"/>
          </a:xfrm>
        </p:spPr>
        <p:txBody>
          <a:bodyPr>
            <a:normAutofit fontScale="92500" lnSpcReduction="20000"/>
          </a:bodyPr>
          <a:lstStyle/>
          <a:p>
            <a:r>
              <a:rPr lang="en-US" dirty="0"/>
              <a:t>Before the late 1970s, computing services were provided by vertically integrated companies, so-called “silos,” selling hardware &amp; software, e.g. IBM</a:t>
            </a:r>
          </a:p>
          <a:p>
            <a:r>
              <a:rPr lang="en-US" dirty="0"/>
              <a:t>In late 1970s, Microsoft was the first successful company to sell software </a:t>
            </a:r>
            <a:r>
              <a:rPr lang="en-US" i="1" dirty="0"/>
              <a:t>without</a:t>
            </a:r>
            <a:r>
              <a:rPr lang="en-US" dirty="0"/>
              <a:t> hardware</a:t>
            </a:r>
          </a:p>
          <a:p>
            <a:r>
              <a:rPr lang="en-US" dirty="0"/>
              <a:t>This transformed the silos to collections of complementary </a:t>
            </a:r>
            <a:r>
              <a:rPr lang="en-US" i="1" dirty="0"/>
              <a:t>modules </a:t>
            </a:r>
          </a:p>
          <a:p>
            <a:pPr lvl="1"/>
            <a:r>
              <a:rPr lang="en-US" dirty="0"/>
              <a:t>Each module typically produced by a different company</a:t>
            </a:r>
          </a:p>
        </p:txBody>
      </p:sp>
      <p:sp>
        <p:nvSpPr>
          <p:cNvPr id="4" name="Slide Number Placeholder 3">
            <a:extLst>
              <a:ext uri="{FF2B5EF4-FFF2-40B4-BE49-F238E27FC236}">
                <a16:creationId xmlns:a16="http://schemas.microsoft.com/office/drawing/2014/main" id="{5A36E657-1225-4C9B-ADCE-C3893BA1E0B2}"/>
              </a:ext>
            </a:extLst>
          </p:cNvPr>
          <p:cNvSpPr>
            <a:spLocks noGrp="1"/>
          </p:cNvSpPr>
          <p:nvPr>
            <p:ph type="sldNum" sz="quarter" idx="12"/>
          </p:nvPr>
        </p:nvSpPr>
        <p:spPr/>
        <p:txBody>
          <a:bodyPr/>
          <a:lstStyle/>
          <a:p>
            <a:pPr>
              <a:defRPr/>
            </a:pPr>
            <a:fld id="{3649413F-A13E-44E9-A496-781FB1072F9B}" type="slidenum">
              <a:rPr lang="el-GR" smtClean="0"/>
              <a:pPr>
                <a:defRPr/>
              </a:pPr>
              <a:t>23</a:t>
            </a:fld>
            <a:endParaRPr lang="el-GR" dirty="0"/>
          </a:p>
        </p:txBody>
      </p:sp>
    </p:spTree>
    <p:extLst>
      <p:ext uri="{BB962C8B-B14F-4D97-AF65-F5344CB8AC3E}">
        <p14:creationId xmlns:p14="http://schemas.microsoft.com/office/powerpoint/2010/main" val="236598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B4B77503-A4BB-4A1D-8AB9-9D245FF6F2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E159613D-4B48-42D7-913A-B3013ADD1AC6}" type="slidenum">
              <a:rPr lang="el-GR" altLang="en-US" sz="1400" smtClean="0"/>
              <a:pPr>
                <a:spcBef>
                  <a:spcPct val="0"/>
                </a:spcBef>
                <a:buClrTx/>
                <a:buSzTx/>
                <a:buFontTx/>
                <a:buNone/>
              </a:pPr>
              <a:t>24</a:t>
            </a:fld>
            <a:endParaRPr lang="el-GR" altLang="en-US" sz="1400" dirty="0"/>
          </a:p>
        </p:txBody>
      </p:sp>
      <p:sp>
        <p:nvSpPr>
          <p:cNvPr id="17411" name="Rectangle 2">
            <a:extLst>
              <a:ext uri="{FF2B5EF4-FFF2-40B4-BE49-F238E27FC236}">
                <a16:creationId xmlns:a16="http://schemas.microsoft.com/office/drawing/2014/main" id="{339279A8-431A-4235-AD64-ED50A180450D}"/>
              </a:ext>
            </a:extLst>
          </p:cNvPr>
          <p:cNvSpPr>
            <a:spLocks noGrp="1" noChangeArrowheads="1"/>
          </p:cNvSpPr>
          <p:nvPr>
            <p:ph type="title"/>
          </p:nvPr>
        </p:nvSpPr>
        <p:spPr/>
        <p:txBody>
          <a:bodyPr/>
          <a:lstStyle/>
          <a:p>
            <a:pPr eaLnBrk="1" hangingPunct="1"/>
            <a:r>
              <a:rPr lang="en-US" altLang="en-US" sz="3600" dirty="0"/>
              <a:t>Silos v. complementary interoperable modules</a:t>
            </a:r>
            <a:br>
              <a:rPr lang="en-US" altLang="en-US" sz="3200" dirty="0"/>
            </a:br>
            <a:r>
              <a:rPr lang="en-US" altLang="en-US" sz="3200" dirty="0">
                <a:solidFill>
                  <a:schemeClr val="tx1"/>
                </a:solidFill>
                <a:latin typeface="+mn-lt"/>
                <a:ea typeface="+mn-ea"/>
                <a:cs typeface="+mn-cs"/>
              </a:rPr>
              <a:t>Pre-1980		Post-1980</a:t>
            </a:r>
          </a:p>
        </p:txBody>
      </p:sp>
      <p:sp>
        <p:nvSpPr>
          <p:cNvPr id="17412" name="Rectangle 4">
            <a:extLst>
              <a:ext uri="{FF2B5EF4-FFF2-40B4-BE49-F238E27FC236}">
                <a16:creationId xmlns:a16="http://schemas.microsoft.com/office/drawing/2014/main" id="{0EEA8384-B119-426E-876F-8B5303E349B0}"/>
              </a:ext>
            </a:extLst>
          </p:cNvPr>
          <p:cNvSpPr>
            <a:spLocks noChangeArrowheads="1"/>
          </p:cNvSpPr>
          <p:nvPr/>
        </p:nvSpPr>
        <p:spPr bwMode="auto">
          <a:xfrm>
            <a:off x="3886200" y="3657600"/>
            <a:ext cx="1524000" cy="1066800"/>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endParaRPr lang="en-US" altLang="en-US" sz="1800" dirty="0"/>
          </a:p>
        </p:txBody>
      </p:sp>
      <p:sp>
        <p:nvSpPr>
          <p:cNvPr id="17413" name="Text Box 5">
            <a:extLst>
              <a:ext uri="{FF2B5EF4-FFF2-40B4-BE49-F238E27FC236}">
                <a16:creationId xmlns:a16="http://schemas.microsoft.com/office/drawing/2014/main" id="{79002EEF-972B-4F2A-B5EF-758982866090}"/>
              </a:ext>
            </a:extLst>
          </p:cNvPr>
          <p:cNvSpPr txBox="1">
            <a:spLocks noChangeArrowheads="1"/>
          </p:cNvSpPr>
          <p:nvPr/>
        </p:nvSpPr>
        <p:spPr bwMode="auto">
          <a:xfrm>
            <a:off x="4114800" y="3886200"/>
            <a:ext cx="12532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000" dirty="0"/>
              <a:t>OS: DOS,</a:t>
            </a:r>
          </a:p>
          <a:p>
            <a:pPr eaLnBrk="1" hangingPunct="1">
              <a:spcBef>
                <a:spcPct val="0"/>
              </a:spcBef>
              <a:buClrTx/>
              <a:buSzTx/>
              <a:buFontTx/>
              <a:buNone/>
            </a:pPr>
            <a:r>
              <a:rPr lang="en-US" altLang="en-US" sz="2000" dirty="0"/>
              <a:t>Windows</a:t>
            </a:r>
          </a:p>
          <a:p>
            <a:pPr eaLnBrk="1" hangingPunct="1">
              <a:spcBef>
                <a:spcPct val="0"/>
              </a:spcBef>
              <a:buClrTx/>
              <a:buSzTx/>
              <a:buFontTx/>
              <a:buNone/>
            </a:pPr>
            <a:endParaRPr lang="en-US" altLang="en-US" sz="2000" dirty="0"/>
          </a:p>
        </p:txBody>
      </p:sp>
      <p:sp>
        <p:nvSpPr>
          <p:cNvPr id="17414" name="Rectangle 6">
            <a:extLst>
              <a:ext uri="{FF2B5EF4-FFF2-40B4-BE49-F238E27FC236}">
                <a16:creationId xmlns:a16="http://schemas.microsoft.com/office/drawing/2014/main" id="{5512DBD1-A022-4817-913D-84955BF6FE04}"/>
              </a:ext>
            </a:extLst>
          </p:cNvPr>
          <p:cNvSpPr>
            <a:spLocks noChangeArrowheads="1"/>
          </p:cNvSpPr>
          <p:nvPr/>
        </p:nvSpPr>
        <p:spPr bwMode="auto">
          <a:xfrm>
            <a:off x="3886200" y="2209800"/>
            <a:ext cx="1524000" cy="9144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a:spcBef>
                <a:spcPct val="0"/>
              </a:spcBef>
              <a:buClrTx/>
              <a:buSzTx/>
              <a:buFontTx/>
              <a:buNone/>
            </a:pPr>
            <a:endParaRPr lang="en-US" altLang="en-US" sz="1800" dirty="0"/>
          </a:p>
        </p:txBody>
      </p:sp>
      <p:sp>
        <p:nvSpPr>
          <p:cNvPr id="17415" name="Rectangle 7">
            <a:extLst>
              <a:ext uri="{FF2B5EF4-FFF2-40B4-BE49-F238E27FC236}">
                <a16:creationId xmlns:a16="http://schemas.microsoft.com/office/drawing/2014/main" id="{96F2E879-3053-4770-AE62-6F987E3122F8}"/>
              </a:ext>
            </a:extLst>
          </p:cNvPr>
          <p:cNvSpPr>
            <a:spLocks noChangeArrowheads="1"/>
          </p:cNvSpPr>
          <p:nvPr/>
        </p:nvSpPr>
        <p:spPr bwMode="auto">
          <a:xfrm>
            <a:off x="3962400" y="5334000"/>
            <a:ext cx="1447800" cy="685800"/>
          </a:xfrm>
          <a:prstGeom prst="rect">
            <a:avLst/>
          </a:prstGeom>
          <a:solidFill>
            <a:srgbClr val="CCFFCC"/>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a:spcBef>
                <a:spcPct val="0"/>
              </a:spcBef>
              <a:buClrTx/>
              <a:buSzTx/>
              <a:buFontTx/>
              <a:buNone/>
            </a:pPr>
            <a:endParaRPr lang="en-US" altLang="en-US" sz="1800" dirty="0"/>
          </a:p>
        </p:txBody>
      </p:sp>
      <p:sp>
        <p:nvSpPr>
          <p:cNvPr id="17416" name="Text Box 9">
            <a:extLst>
              <a:ext uri="{FF2B5EF4-FFF2-40B4-BE49-F238E27FC236}">
                <a16:creationId xmlns:a16="http://schemas.microsoft.com/office/drawing/2014/main" id="{1B74EBD3-5EC5-4CF9-A6D0-BA49E2CEAB98}"/>
              </a:ext>
            </a:extLst>
          </p:cNvPr>
          <p:cNvSpPr txBox="1">
            <a:spLocks noChangeArrowheads="1"/>
          </p:cNvSpPr>
          <p:nvPr/>
        </p:nvSpPr>
        <p:spPr bwMode="auto">
          <a:xfrm>
            <a:off x="3962400" y="5304564"/>
            <a:ext cx="152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000" dirty="0"/>
              <a:t> Intel, AMD </a:t>
            </a:r>
          </a:p>
          <a:p>
            <a:pPr eaLnBrk="1" hangingPunct="1">
              <a:spcBef>
                <a:spcPct val="0"/>
              </a:spcBef>
              <a:buClrTx/>
              <a:buSzTx/>
              <a:buFontTx/>
              <a:buNone/>
            </a:pPr>
            <a:r>
              <a:rPr lang="en-US" altLang="en-US" sz="2000" dirty="0"/>
              <a:t>  Microchip</a:t>
            </a:r>
          </a:p>
        </p:txBody>
      </p:sp>
      <p:sp>
        <p:nvSpPr>
          <p:cNvPr id="17417" name="Text Box 11">
            <a:extLst>
              <a:ext uri="{FF2B5EF4-FFF2-40B4-BE49-F238E27FC236}">
                <a16:creationId xmlns:a16="http://schemas.microsoft.com/office/drawing/2014/main" id="{02308219-C684-4DA4-A054-7964C9FBE797}"/>
              </a:ext>
            </a:extLst>
          </p:cNvPr>
          <p:cNvSpPr txBox="1">
            <a:spLocks noChangeArrowheads="1"/>
          </p:cNvSpPr>
          <p:nvPr/>
        </p:nvSpPr>
        <p:spPr bwMode="auto">
          <a:xfrm>
            <a:off x="3886200" y="2163763"/>
            <a:ext cx="1600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000" dirty="0"/>
              <a:t>  </a:t>
            </a:r>
          </a:p>
          <a:p>
            <a:pPr eaLnBrk="1" hangingPunct="1">
              <a:spcBef>
                <a:spcPct val="0"/>
              </a:spcBef>
              <a:buClrTx/>
              <a:buSzTx/>
              <a:buFontTx/>
              <a:buNone/>
            </a:pPr>
            <a:r>
              <a:rPr lang="en-US" altLang="en-US" sz="2000" dirty="0"/>
              <a:t>     Apps</a:t>
            </a:r>
          </a:p>
        </p:txBody>
      </p:sp>
      <p:sp>
        <p:nvSpPr>
          <p:cNvPr id="17418" name="Line 14">
            <a:extLst>
              <a:ext uri="{FF2B5EF4-FFF2-40B4-BE49-F238E27FC236}">
                <a16:creationId xmlns:a16="http://schemas.microsoft.com/office/drawing/2014/main" id="{D24F0A48-9E00-4099-A0B4-D86EEF5195A3}"/>
              </a:ext>
            </a:extLst>
          </p:cNvPr>
          <p:cNvSpPr>
            <a:spLocks noChangeShapeType="1"/>
          </p:cNvSpPr>
          <p:nvPr/>
        </p:nvSpPr>
        <p:spPr bwMode="auto">
          <a:xfrm flipV="1">
            <a:off x="4648200" y="4724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419" name="Line 16">
            <a:extLst>
              <a:ext uri="{FF2B5EF4-FFF2-40B4-BE49-F238E27FC236}">
                <a16:creationId xmlns:a16="http://schemas.microsoft.com/office/drawing/2014/main" id="{5D1F5242-3FBE-467C-86E1-87465C03D507}"/>
              </a:ext>
            </a:extLst>
          </p:cNvPr>
          <p:cNvSpPr>
            <a:spLocks noChangeShapeType="1"/>
          </p:cNvSpPr>
          <p:nvPr/>
        </p:nvSpPr>
        <p:spPr bwMode="auto">
          <a:xfrm>
            <a:off x="4648200" y="3153636"/>
            <a:ext cx="0" cy="4966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421" name="Text Box 24">
            <a:extLst>
              <a:ext uri="{FF2B5EF4-FFF2-40B4-BE49-F238E27FC236}">
                <a16:creationId xmlns:a16="http://schemas.microsoft.com/office/drawing/2014/main" id="{7C5B482F-4560-4814-AE89-0011D2FB2953}"/>
              </a:ext>
            </a:extLst>
          </p:cNvPr>
          <p:cNvSpPr txBox="1">
            <a:spLocks noChangeArrowheads="1"/>
          </p:cNvSpPr>
          <p:nvPr/>
        </p:nvSpPr>
        <p:spPr bwMode="auto">
          <a:xfrm flipH="1">
            <a:off x="1524000" y="3689131"/>
            <a:ext cx="1736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1800" dirty="0"/>
          </a:p>
        </p:txBody>
      </p:sp>
      <p:sp>
        <p:nvSpPr>
          <p:cNvPr id="17" name="Content Placeholder 2">
            <a:extLst>
              <a:ext uri="{FF2B5EF4-FFF2-40B4-BE49-F238E27FC236}">
                <a16:creationId xmlns:a16="http://schemas.microsoft.com/office/drawing/2014/main" id="{F3DE6CF0-3EF8-4EA7-9BBD-4767925243AA}"/>
              </a:ext>
            </a:extLst>
          </p:cNvPr>
          <p:cNvSpPr txBox="1">
            <a:spLocks/>
          </p:cNvSpPr>
          <p:nvPr/>
        </p:nvSpPr>
        <p:spPr bwMode="auto">
          <a:xfrm>
            <a:off x="5824058" y="2138855"/>
            <a:ext cx="3158017" cy="456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10000"/>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Font typeface="Wingdings" pitchFamily="2" charset="2"/>
              <a:buNone/>
              <a:defRPr/>
            </a:pPr>
            <a:r>
              <a:rPr lang="en-US" kern="0" dirty="0"/>
              <a:t>Various companies’ software</a:t>
            </a:r>
          </a:p>
          <a:p>
            <a:pPr marL="0" indent="0">
              <a:buFont typeface="Wingdings" pitchFamily="2" charset="2"/>
              <a:buNone/>
              <a:defRPr/>
            </a:pPr>
            <a:endParaRPr lang="en-US" kern="0" dirty="0"/>
          </a:p>
          <a:p>
            <a:pPr marL="0" indent="0">
              <a:buFont typeface="Wingdings" pitchFamily="2" charset="2"/>
              <a:buNone/>
              <a:defRPr/>
            </a:pPr>
            <a:endParaRPr lang="en-US" kern="0" dirty="0"/>
          </a:p>
          <a:p>
            <a:pPr marL="0" indent="0">
              <a:buFont typeface="Wingdings" pitchFamily="2" charset="2"/>
              <a:buNone/>
              <a:defRPr/>
            </a:pPr>
            <a:r>
              <a:rPr lang="en-US" kern="0" dirty="0"/>
              <a:t>Microsoft software</a:t>
            </a:r>
          </a:p>
          <a:p>
            <a:pPr marL="0" indent="0">
              <a:buFont typeface="Wingdings" pitchFamily="2" charset="2"/>
              <a:buNone/>
              <a:defRPr/>
            </a:pPr>
            <a:endParaRPr lang="en-US" kern="0" dirty="0"/>
          </a:p>
          <a:p>
            <a:pPr marL="0" indent="0">
              <a:buFont typeface="Wingdings" pitchFamily="2" charset="2"/>
              <a:buNone/>
              <a:defRPr/>
            </a:pPr>
            <a:endParaRPr lang="en-US" kern="0" dirty="0"/>
          </a:p>
          <a:p>
            <a:pPr marL="0" indent="0">
              <a:buFont typeface="Wingdings" pitchFamily="2" charset="2"/>
              <a:buNone/>
              <a:defRPr/>
            </a:pPr>
            <a:r>
              <a:rPr lang="en-US" kern="0" dirty="0"/>
              <a:t>Hardware: Intel microchip, various OEMs of PCs</a:t>
            </a:r>
          </a:p>
        </p:txBody>
      </p:sp>
      <p:sp>
        <p:nvSpPr>
          <p:cNvPr id="2" name="Rectangle 1">
            <a:extLst>
              <a:ext uri="{FF2B5EF4-FFF2-40B4-BE49-F238E27FC236}">
                <a16:creationId xmlns:a16="http://schemas.microsoft.com/office/drawing/2014/main" id="{9E315908-3459-4C60-81EB-AE32618FA016}"/>
              </a:ext>
            </a:extLst>
          </p:cNvPr>
          <p:cNvSpPr/>
          <p:nvPr/>
        </p:nvSpPr>
        <p:spPr>
          <a:xfrm>
            <a:off x="1327206" y="2819400"/>
            <a:ext cx="1828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IBM Apps</a:t>
            </a:r>
          </a:p>
        </p:txBody>
      </p:sp>
      <p:sp>
        <p:nvSpPr>
          <p:cNvPr id="5" name="Rectangle 4">
            <a:extLst>
              <a:ext uri="{FF2B5EF4-FFF2-40B4-BE49-F238E27FC236}">
                <a16:creationId xmlns:a16="http://schemas.microsoft.com/office/drawing/2014/main" id="{E953B75A-A578-4BF8-A9AB-F3932E866D91}"/>
              </a:ext>
            </a:extLst>
          </p:cNvPr>
          <p:cNvSpPr/>
          <p:nvPr/>
        </p:nvSpPr>
        <p:spPr>
          <a:xfrm>
            <a:off x="1319323" y="3733800"/>
            <a:ext cx="1823435"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IBM OS</a:t>
            </a:r>
          </a:p>
        </p:txBody>
      </p:sp>
      <p:sp>
        <p:nvSpPr>
          <p:cNvPr id="6" name="Rectangle 5">
            <a:extLst>
              <a:ext uri="{FF2B5EF4-FFF2-40B4-BE49-F238E27FC236}">
                <a16:creationId xmlns:a16="http://schemas.microsoft.com/office/drawing/2014/main" id="{D27B562F-E1C3-49C0-BAF6-05D44D6183B8}"/>
              </a:ext>
            </a:extLst>
          </p:cNvPr>
          <p:cNvSpPr/>
          <p:nvPr/>
        </p:nvSpPr>
        <p:spPr>
          <a:xfrm>
            <a:off x="1308703" y="4648200"/>
            <a:ext cx="1844674"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IBM Microchip</a:t>
            </a:r>
          </a:p>
        </p:txBody>
      </p:sp>
      <p:sp>
        <p:nvSpPr>
          <p:cNvPr id="23" name="Content Placeholder 2">
            <a:extLst>
              <a:ext uri="{FF2B5EF4-FFF2-40B4-BE49-F238E27FC236}">
                <a16:creationId xmlns:a16="http://schemas.microsoft.com/office/drawing/2014/main" id="{2AB874D8-D636-42AF-AF98-45226F8DB14B}"/>
              </a:ext>
            </a:extLst>
          </p:cNvPr>
          <p:cNvSpPr txBox="1">
            <a:spLocks/>
          </p:cNvSpPr>
          <p:nvPr/>
        </p:nvSpPr>
        <p:spPr bwMode="auto">
          <a:xfrm>
            <a:off x="685800" y="2003481"/>
            <a:ext cx="3466621" cy="73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Font typeface="Wingdings" pitchFamily="2" charset="2"/>
              <a:buNone/>
              <a:defRPr/>
            </a:pPr>
            <a:r>
              <a:rPr lang="en-US" kern="0" dirty="0"/>
              <a:t>IBM mainframe</a:t>
            </a:r>
          </a:p>
        </p:txBody>
      </p:sp>
      <p:sp>
        <p:nvSpPr>
          <p:cNvPr id="24" name="Text Box 11">
            <a:extLst>
              <a:ext uri="{FF2B5EF4-FFF2-40B4-BE49-F238E27FC236}">
                <a16:creationId xmlns:a16="http://schemas.microsoft.com/office/drawing/2014/main" id="{E780DEFE-F685-4BF6-9E61-14F93FF9CC95}"/>
              </a:ext>
            </a:extLst>
          </p:cNvPr>
          <p:cNvSpPr txBox="1">
            <a:spLocks noChangeArrowheads="1"/>
          </p:cNvSpPr>
          <p:nvPr/>
        </p:nvSpPr>
        <p:spPr bwMode="auto">
          <a:xfrm>
            <a:off x="3886200" y="2160832"/>
            <a:ext cx="1600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000" dirty="0"/>
              <a:t>  </a:t>
            </a:r>
          </a:p>
          <a:p>
            <a:pPr eaLnBrk="1" hangingPunct="1">
              <a:spcBef>
                <a:spcPct val="0"/>
              </a:spcBef>
              <a:buClrTx/>
              <a:buSzTx/>
              <a:buFontTx/>
              <a:buNone/>
            </a:pPr>
            <a:r>
              <a:rPr lang="en-US" altLang="en-US" sz="2000" dirty="0"/>
              <a:t>     Apps</a:t>
            </a:r>
          </a:p>
        </p:txBody>
      </p:sp>
    </p:spTree>
    <p:extLst>
      <p:ext uri="{BB962C8B-B14F-4D97-AF65-F5344CB8AC3E}">
        <p14:creationId xmlns:p14="http://schemas.microsoft.com/office/powerpoint/2010/main" val="26908978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P spid="17413" grpId="0"/>
      <p:bldP spid="17414" grpId="0" animBg="1"/>
      <p:bldP spid="17415" grpId="0" animBg="1"/>
      <p:bldP spid="17416" grpId="0"/>
      <p:bldP spid="17417" grpId="0"/>
      <p:bldP spid="17"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5E89-515C-4C52-B4E5-9B7A29E6A3F3}"/>
              </a:ext>
            </a:extLst>
          </p:cNvPr>
          <p:cNvSpPr>
            <a:spLocks noGrp="1"/>
          </p:cNvSpPr>
          <p:nvPr>
            <p:ph type="title"/>
          </p:nvPr>
        </p:nvSpPr>
        <p:spPr/>
        <p:txBody>
          <a:bodyPr/>
          <a:lstStyle/>
          <a:p>
            <a:r>
              <a:rPr lang="en-US" altLang="en-US" sz="4000" dirty="0"/>
              <a:t>Silos v. complementary modules </a:t>
            </a:r>
            <a:endParaRPr lang="en-US" sz="4000" dirty="0"/>
          </a:p>
        </p:txBody>
      </p:sp>
      <p:sp>
        <p:nvSpPr>
          <p:cNvPr id="3" name="Content Placeholder 2">
            <a:extLst>
              <a:ext uri="{FF2B5EF4-FFF2-40B4-BE49-F238E27FC236}">
                <a16:creationId xmlns:a16="http://schemas.microsoft.com/office/drawing/2014/main" id="{D6E79660-78EC-4F4C-A5E2-1CF0E3EFAD19}"/>
              </a:ext>
            </a:extLst>
          </p:cNvPr>
          <p:cNvSpPr>
            <a:spLocks noGrp="1"/>
          </p:cNvSpPr>
          <p:nvPr>
            <p:ph idx="1"/>
          </p:nvPr>
        </p:nvSpPr>
        <p:spPr/>
        <p:txBody>
          <a:bodyPr>
            <a:normAutofit fontScale="92500" lnSpcReduction="20000"/>
          </a:bodyPr>
          <a:lstStyle/>
          <a:p>
            <a:r>
              <a:rPr lang="en-US" u="sng" dirty="0"/>
              <a:t>Pricing</a:t>
            </a:r>
            <a:r>
              <a:rPr lang="en-US" dirty="0"/>
              <a:t>: Silos set up a single price for the package of hardware and software</a:t>
            </a:r>
          </a:p>
          <a:p>
            <a:pPr lvl="1"/>
            <a:r>
              <a:rPr lang="en-US" dirty="0"/>
              <a:t>Typically, price was for the hardware and software was bundled for free</a:t>
            </a:r>
          </a:p>
          <a:p>
            <a:r>
              <a:rPr lang="en-US" u="sng" dirty="0"/>
              <a:t>Limitations of silos</a:t>
            </a:r>
            <a:r>
              <a:rPr lang="en-US" dirty="0"/>
              <a:t>: </a:t>
            </a:r>
          </a:p>
          <a:p>
            <a:pPr lvl="1"/>
            <a:r>
              <a:rPr lang="en-US" dirty="0"/>
              <a:t>You could only use the software of the hardware seller</a:t>
            </a:r>
          </a:p>
          <a:p>
            <a:pPr lvl="1"/>
            <a:r>
              <a:rPr lang="en-US" dirty="0"/>
              <a:t>Hardware difficult to scale down</a:t>
            </a:r>
          </a:p>
          <a:p>
            <a:r>
              <a:rPr lang="en-US" u="sng" dirty="0"/>
              <a:t>Major advantage of silos</a:t>
            </a:r>
            <a:r>
              <a:rPr lang="en-US" dirty="0"/>
              <a:t>: Hardware was top of the line</a:t>
            </a:r>
          </a:p>
        </p:txBody>
      </p:sp>
      <p:sp>
        <p:nvSpPr>
          <p:cNvPr id="4" name="Slide Number Placeholder 3">
            <a:extLst>
              <a:ext uri="{FF2B5EF4-FFF2-40B4-BE49-F238E27FC236}">
                <a16:creationId xmlns:a16="http://schemas.microsoft.com/office/drawing/2014/main" id="{B40EF751-F5AE-4D69-B3BD-90144FF89A65}"/>
              </a:ext>
            </a:extLst>
          </p:cNvPr>
          <p:cNvSpPr>
            <a:spLocks noGrp="1"/>
          </p:cNvSpPr>
          <p:nvPr>
            <p:ph type="sldNum" sz="quarter" idx="12"/>
          </p:nvPr>
        </p:nvSpPr>
        <p:spPr/>
        <p:txBody>
          <a:bodyPr/>
          <a:lstStyle/>
          <a:p>
            <a:pPr>
              <a:defRPr/>
            </a:pPr>
            <a:fld id="{3649413F-A13E-44E9-A496-781FB1072F9B}" type="slidenum">
              <a:rPr lang="el-GR" smtClean="0"/>
              <a:pPr>
                <a:defRPr/>
              </a:pPr>
              <a:t>25</a:t>
            </a:fld>
            <a:endParaRPr lang="el-GR" dirty="0"/>
          </a:p>
        </p:txBody>
      </p:sp>
    </p:spTree>
    <p:extLst>
      <p:ext uri="{BB962C8B-B14F-4D97-AF65-F5344CB8AC3E}">
        <p14:creationId xmlns:p14="http://schemas.microsoft.com/office/powerpoint/2010/main" val="83121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AC78-BA38-4A3A-BE45-07C090544C63}"/>
              </a:ext>
            </a:extLst>
          </p:cNvPr>
          <p:cNvSpPr>
            <a:spLocks noGrp="1"/>
          </p:cNvSpPr>
          <p:nvPr>
            <p:ph type="title"/>
          </p:nvPr>
        </p:nvSpPr>
        <p:spPr/>
        <p:txBody>
          <a:bodyPr/>
          <a:lstStyle/>
          <a:p>
            <a:r>
              <a:rPr lang="en-US" dirty="0"/>
              <a:t>Advantages of modularity</a:t>
            </a:r>
          </a:p>
        </p:txBody>
      </p:sp>
      <p:sp>
        <p:nvSpPr>
          <p:cNvPr id="3" name="Content Placeholder 2">
            <a:extLst>
              <a:ext uri="{FF2B5EF4-FFF2-40B4-BE49-F238E27FC236}">
                <a16:creationId xmlns:a16="http://schemas.microsoft.com/office/drawing/2014/main" id="{359C9B46-DCB4-43B0-AEFA-95383376E9D6}"/>
              </a:ext>
            </a:extLst>
          </p:cNvPr>
          <p:cNvSpPr>
            <a:spLocks noGrp="1"/>
          </p:cNvSpPr>
          <p:nvPr>
            <p:ph idx="1"/>
          </p:nvPr>
        </p:nvSpPr>
        <p:spPr/>
        <p:txBody>
          <a:bodyPr>
            <a:normAutofit/>
          </a:bodyPr>
          <a:lstStyle/>
          <a:p>
            <a:r>
              <a:rPr lang="en-US" dirty="0"/>
              <a:t>In principle, could combine the best of each: hardware, OS, apps (“mix and match”)</a:t>
            </a:r>
          </a:p>
          <a:p>
            <a:r>
              <a:rPr lang="en-US" dirty="0"/>
              <a:t>Large variety of software produced by third parties</a:t>
            </a:r>
          </a:p>
          <a:p>
            <a:r>
              <a:rPr lang="en-US" dirty="0"/>
              <a:t>Faster technological change in both software and hardware</a:t>
            </a:r>
          </a:p>
          <a:p>
            <a:endParaRPr lang="en-US" dirty="0"/>
          </a:p>
        </p:txBody>
      </p:sp>
      <p:sp>
        <p:nvSpPr>
          <p:cNvPr id="4" name="Slide Number Placeholder 3">
            <a:extLst>
              <a:ext uri="{FF2B5EF4-FFF2-40B4-BE49-F238E27FC236}">
                <a16:creationId xmlns:a16="http://schemas.microsoft.com/office/drawing/2014/main" id="{A9C3F37C-D879-4093-9E06-0A270DC04960}"/>
              </a:ext>
            </a:extLst>
          </p:cNvPr>
          <p:cNvSpPr>
            <a:spLocks noGrp="1"/>
          </p:cNvSpPr>
          <p:nvPr>
            <p:ph type="sldNum" sz="quarter" idx="12"/>
          </p:nvPr>
        </p:nvSpPr>
        <p:spPr/>
        <p:txBody>
          <a:bodyPr/>
          <a:lstStyle/>
          <a:p>
            <a:pPr>
              <a:defRPr/>
            </a:pPr>
            <a:fld id="{3649413F-A13E-44E9-A496-781FB1072F9B}" type="slidenum">
              <a:rPr lang="el-GR" smtClean="0"/>
              <a:pPr>
                <a:defRPr/>
              </a:pPr>
              <a:t>26</a:t>
            </a:fld>
            <a:endParaRPr lang="el-GR" dirty="0"/>
          </a:p>
        </p:txBody>
      </p:sp>
    </p:spTree>
    <p:extLst>
      <p:ext uri="{BB962C8B-B14F-4D97-AF65-F5344CB8AC3E}">
        <p14:creationId xmlns:p14="http://schemas.microsoft.com/office/powerpoint/2010/main" val="252135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76A0-122C-462E-8D52-19593C51B063}"/>
              </a:ext>
            </a:extLst>
          </p:cNvPr>
          <p:cNvSpPr>
            <a:spLocks noGrp="1"/>
          </p:cNvSpPr>
          <p:nvPr>
            <p:ph type="title"/>
          </p:nvPr>
        </p:nvSpPr>
        <p:spPr/>
        <p:txBody>
          <a:bodyPr/>
          <a:lstStyle/>
          <a:p>
            <a:r>
              <a:rPr lang="en-US" dirty="0"/>
              <a:t>Modules’ interconnection requires technical standards</a:t>
            </a:r>
          </a:p>
        </p:txBody>
      </p:sp>
      <p:sp>
        <p:nvSpPr>
          <p:cNvPr id="3" name="Content Placeholder 2">
            <a:extLst>
              <a:ext uri="{FF2B5EF4-FFF2-40B4-BE49-F238E27FC236}">
                <a16:creationId xmlns:a16="http://schemas.microsoft.com/office/drawing/2014/main" id="{273EAB31-2254-4BFA-87B3-2A1F5099E1F0}"/>
              </a:ext>
            </a:extLst>
          </p:cNvPr>
          <p:cNvSpPr>
            <a:spLocks noGrp="1"/>
          </p:cNvSpPr>
          <p:nvPr>
            <p:ph idx="1"/>
          </p:nvPr>
        </p:nvSpPr>
        <p:spPr/>
        <p:txBody>
          <a:bodyPr>
            <a:normAutofit fontScale="92500"/>
          </a:bodyPr>
          <a:lstStyle/>
          <a:p>
            <a:r>
              <a:rPr lang="en-US" dirty="0"/>
              <a:t>defining the connections between hardware and OS (set by Intel) and between OS and apps (set by Microsoft)</a:t>
            </a:r>
          </a:p>
          <a:p>
            <a:r>
              <a:rPr lang="en-US" dirty="0"/>
              <a:t>Platforms such as Microsoft and Intel defined these technical standards, called “application product interfaces,” APIs</a:t>
            </a:r>
          </a:p>
          <a:p>
            <a:r>
              <a:rPr lang="en-US" dirty="0"/>
              <a:t>Platforms created barriers to entry to rival platforms through these APIs</a:t>
            </a:r>
          </a:p>
          <a:p>
            <a:endParaRPr lang="en-US" dirty="0"/>
          </a:p>
        </p:txBody>
      </p:sp>
      <p:sp>
        <p:nvSpPr>
          <p:cNvPr id="4" name="Slide Number Placeholder 3">
            <a:extLst>
              <a:ext uri="{FF2B5EF4-FFF2-40B4-BE49-F238E27FC236}">
                <a16:creationId xmlns:a16="http://schemas.microsoft.com/office/drawing/2014/main" id="{E41B38EB-3270-4E7E-B157-0395574D0168}"/>
              </a:ext>
            </a:extLst>
          </p:cNvPr>
          <p:cNvSpPr>
            <a:spLocks noGrp="1"/>
          </p:cNvSpPr>
          <p:nvPr>
            <p:ph type="sldNum" sz="quarter" idx="12"/>
          </p:nvPr>
        </p:nvSpPr>
        <p:spPr/>
        <p:txBody>
          <a:bodyPr/>
          <a:lstStyle/>
          <a:p>
            <a:pPr>
              <a:defRPr/>
            </a:pPr>
            <a:fld id="{3649413F-A13E-44E9-A496-781FB1072F9B}" type="slidenum">
              <a:rPr lang="el-GR" smtClean="0"/>
              <a:pPr>
                <a:defRPr/>
              </a:pPr>
              <a:t>27</a:t>
            </a:fld>
            <a:endParaRPr lang="el-GR" dirty="0"/>
          </a:p>
        </p:txBody>
      </p:sp>
    </p:spTree>
    <p:extLst>
      <p:ext uri="{BB962C8B-B14F-4D97-AF65-F5344CB8AC3E}">
        <p14:creationId xmlns:p14="http://schemas.microsoft.com/office/powerpoint/2010/main" val="409834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B61A-53EB-403E-85FF-322E1FB04807}"/>
              </a:ext>
            </a:extLst>
          </p:cNvPr>
          <p:cNvSpPr>
            <a:spLocks noGrp="1"/>
          </p:cNvSpPr>
          <p:nvPr>
            <p:ph type="title"/>
          </p:nvPr>
        </p:nvSpPr>
        <p:spPr/>
        <p:txBody>
          <a:bodyPr/>
          <a:lstStyle/>
          <a:p>
            <a:r>
              <a:rPr lang="en-US" sz="4000" dirty="0"/>
              <a:t>The birth of Microsoft, the first software-only computer company</a:t>
            </a:r>
          </a:p>
        </p:txBody>
      </p:sp>
      <p:sp>
        <p:nvSpPr>
          <p:cNvPr id="3" name="Content Placeholder 2">
            <a:extLst>
              <a:ext uri="{FF2B5EF4-FFF2-40B4-BE49-F238E27FC236}">
                <a16:creationId xmlns:a16="http://schemas.microsoft.com/office/drawing/2014/main" id="{CEAF0E82-3E8B-4ECA-8895-166FF754B25E}"/>
              </a:ext>
            </a:extLst>
          </p:cNvPr>
          <p:cNvSpPr>
            <a:spLocks noGrp="1"/>
          </p:cNvSpPr>
          <p:nvPr>
            <p:ph idx="1"/>
          </p:nvPr>
        </p:nvSpPr>
        <p:spPr/>
        <p:txBody>
          <a:bodyPr/>
          <a:lstStyle/>
          <a:p>
            <a:r>
              <a:rPr lang="en-US" dirty="0">
                <a:hlinkClick r:id="rId2"/>
              </a:rPr>
              <a:t>https://www.youtube.com/watch?v=cSOx0Hv8s3g</a:t>
            </a:r>
            <a:endParaRPr lang="en-US" dirty="0"/>
          </a:p>
          <a:p>
            <a:r>
              <a:rPr lang="en-US" dirty="0"/>
              <a:t>Microsoft’s slogan in 1980s: </a:t>
            </a:r>
          </a:p>
          <a:p>
            <a:pPr lvl="1"/>
            <a:r>
              <a:rPr lang="en-US" dirty="0"/>
              <a:t>“a computer on every desk and in every home”</a:t>
            </a:r>
          </a:p>
          <a:p>
            <a:r>
              <a:rPr lang="en-US" dirty="0"/>
              <a:t>We are now at </a:t>
            </a:r>
          </a:p>
          <a:p>
            <a:pPr lvl="1"/>
            <a:r>
              <a:rPr lang="en-US" dirty="0"/>
              <a:t>“a computer in every pocket" </a:t>
            </a:r>
          </a:p>
          <a:p>
            <a:pPr marL="0" indent="0">
              <a:buNone/>
            </a:pPr>
            <a:br>
              <a:rPr lang="en-US" dirty="0"/>
            </a:br>
            <a:br>
              <a:rPr lang="en-US" dirty="0"/>
            </a:br>
            <a:endParaRPr lang="en-US" dirty="0"/>
          </a:p>
        </p:txBody>
      </p:sp>
      <p:sp>
        <p:nvSpPr>
          <p:cNvPr id="4" name="Slide Number Placeholder 3">
            <a:extLst>
              <a:ext uri="{FF2B5EF4-FFF2-40B4-BE49-F238E27FC236}">
                <a16:creationId xmlns:a16="http://schemas.microsoft.com/office/drawing/2014/main" id="{6C41E913-6F77-4D8F-B886-5CDB9D36C1C0}"/>
              </a:ext>
            </a:extLst>
          </p:cNvPr>
          <p:cNvSpPr>
            <a:spLocks noGrp="1"/>
          </p:cNvSpPr>
          <p:nvPr>
            <p:ph type="sldNum" sz="quarter" idx="12"/>
          </p:nvPr>
        </p:nvSpPr>
        <p:spPr/>
        <p:txBody>
          <a:bodyPr/>
          <a:lstStyle/>
          <a:p>
            <a:pPr>
              <a:defRPr/>
            </a:pPr>
            <a:fld id="{3649413F-A13E-44E9-A496-781FB1072F9B}" type="slidenum">
              <a:rPr lang="el-GR" smtClean="0"/>
              <a:pPr>
                <a:defRPr/>
              </a:pPr>
              <a:t>28</a:t>
            </a:fld>
            <a:endParaRPr lang="el-GR" dirty="0"/>
          </a:p>
        </p:txBody>
      </p:sp>
    </p:spTree>
    <p:extLst>
      <p:ext uri="{BB962C8B-B14F-4D97-AF65-F5344CB8AC3E}">
        <p14:creationId xmlns:p14="http://schemas.microsoft.com/office/powerpoint/2010/main" val="224818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4787-C877-4380-9C2D-E1E24F5CAAD5}"/>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9A576F11-119F-48AF-A2D6-A68DF01A6262}"/>
              </a:ext>
            </a:extLst>
          </p:cNvPr>
          <p:cNvSpPr>
            <a:spLocks noGrp="1"/>
          </p:cNvSpPr>
          <p:nvPr>
            <p:ph type="sldNum" sz="quarter" idx="12"/>
          </p:nvPr>
        </p:nvSpPr>
        <p:spPr/>
        <p:txBody>
          <a:bodyPr/>
          <a:lstStyle/>
          <a:p>
            <a:pPr>
              <a:defRPr/>
            </a:pPr>
            <a:fld id="{3649413F-A13E-44E9-A496-781FB1072F9B}" type="slidenum">
              <a:rPr lang="el-GR" smtClean="0"/>
              <a:pPr>
                <a:defRPr/>
              </a:pPr>
              <a:t>29</a:t>
            </a:fld>
            <a:endParaRPr lang="el-GR" dirty="0"/>
          </a:p>
        </p:txBody>
      </p:sp>
      <p:pic>
        <p:nvPicPr>
          <p:cNvPr id="5" name="videoplayback">
            <a:hlinkClick r:id="" action="ppaction://media"/>
            <a:extLst>
              <a:ext uri="{FF2B5EF4-FFF2-40B4-BE49-F238E27FC236}">
                <a16:creationId xmlns:a16="http://schemas.microsoft.com/office/drawing/2014/main" id="{022F8C5E-30F5-4076-85E4-776FE7C112D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 y="214313"/>
            <a:ext cx="8639175" cy="5679734"/>
          </a:xfrm>
        </p:spPr>
      </p:pic>
    </p:spTree>
    <p:extLst>
      <p:ext uri="{BB962C8B-B14F-4D97-AF65-F5344CB8AC3E}">
        <p14:creationId xmlns:p14="http://schemas.microsoft.com/office/powerpoint/2010/main" val="50588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FBAA-7769-4E4C-9692-65ABC1894C2B}"/>
              </a:ext>
            </a:extLst>
          </p:cNvPr>
          <p:cNvSpPr>
            <a:spLocks noGrp="1"/>
          </p:cNvSpPr>
          <p:nvPr>
            <p:ph type="title"/>
          </p:nvPr>
        </p:nvSpPr>
        <p:spPr/>
        <p:txBody>
          <a:bodyPr/>
          <a:lstStyle/>
          <a:p>
            <a:r>
              <a:rPr lang="en-US" sz="3200" dirty="0"/>
              <a:t>Intel chip is a multi-sided platform for PC peripherals (complementary components)</a:t>
            </a:r>
          </a:p>
        </p:txBody>
      </p:sp>
      <p:sp>
        <p:nvSpPr>
          <p:cNvPr id="4" name="Slide Number Placeholder 3">
            <a:extLst>
              <a:ext uri="{FF2B5EF4-FFF2-40B4-BE49-F238E27FC236}">
                <a16:creationId xmlns:a16="http://schemas.microsoft.com/office/drawing/2014/main" id="{57CED13F-A0F4-48F3-8B61-A705CDB3F2BC}"/>
              </a:ext>
            </a:extLst>
          </p:cNvPr>
          <p:cNvSpPr>
            <a:spLocks noGrp="1"/>
          </p:cNvSpPr>
          <p:nvPr>
            <p:ph type="sldNum" sz="quarter" idx="12"/>
          </p:nvPr>
        </p:nvSpPr>
        <p:spPr/>
        <p:txBody>
          <a:bodyPr/>
          <a:lstStyle/>
          <a:p>
            <a:pPr>
              <a:defRPr/>
            </a:pPr>
            <a:fld id="{3649413F-A13E-44E9-A496-781FB1072F9B}" type="slidenum">
              <a:rPr lang="el-GR" smtClean="0"/>
              <a:pPr>
                <a:defRPr/>
              </a:pPr>
              <a:t>3</a:t>
            </a:fld>
            <a:endParaRPr lang="el-GR" dirty="0"/>
          </a:p>
        </p:txBody>
      </p:sp>
      <p:pic>
        <p:nvPicPr>
          <p:cNvPr id="5" name="Picture 2" descr="Windows (@Windows) | Twitter">
            <a:extLst>
              <a:ext uri="{FF2B5EF4-FFF2-40B4-BE49-F238E27FC236}">
                <a16:creationId xmlns:a16="http://schemas.microsoft.com/office/drawing/2014/main" id="{5F4CC4C2-7773-48A2-B9CD-B20B103EB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92" y="4099874"/>
            <a:ext cx="2372364" cy="23723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ynamic Random Access Memory (DRAM) Market - Growth, Trends, and Forecast  (2020 - 2025)">
            <a:extLst>
              <a:ext uri="{FF2B5EF4-FFF2-40B4-BE49-F238E27FC236}">
                <a16:creationId xmlns:a16="http://schemas.microsoft.com/office/drawing/2014/main" id="{38DDD5B7-B3CC-4442-93F2-26B6FE4BA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6875" y="1850975"/>
            <a:ext cx="1381125" cy="18573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Best Keyboards for 2020 | PCMag">
            <a:extLst>
              <a:ext uri="{FF2B5EF4-FFF2-40B4-BE49-F238E27FC236}">
                <a16:creationId xmlns:a16="http://schemas.microsoft.com/office/drawing/2014/main" id="{9C7E1524-7062-4D95-81B9-6E4D6D7C4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632" y="1963321"/>
            <a:ext cx="2372364" cy="13409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Video Surveillance Monitor| 22 Inch Widescreen">
            <a:extLst>
              <a:ext uri="{FF2B5EF4-FFF2-40B4-BE49-F238E27FC236}">
                <a16:creationId xmlns:a16="http://schemas.microsoft.com/office/drawing/2014/main" id="{918CC45C-E56F-4F9B-9B62-073EE9F1F8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7295" y="4443413"/>
            <a:ext cx="18002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mazon.com: Toshiba MQ01ABD100 - hard drive - 1 TB - SATA-300 (HDKBB96) -:  Computers &amp; Accessories">
            <a:extLst>
              <a:ext uri="{FF2B5EF4-FFF2-40B4-BE49-F238E27FC236}">
                <a16:creationId xmlns:a16="http://schemas.microsoft.com/office/drawing/2014/main" id="{7ED7370D-5F2F-49E4-A9B1-D8F446D17B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3506" y="1878488"/>
            <a:ext cx="22479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Line 16">
            <a:extLst>
              <a:ext uri="{FF2B5EF4-FFF2-40B4-BE49-F238E27FC236}">
                <a16:creationId xmlns:a16="http://schemas.microsoft.com/office/drawing/2014/main" id="{42599C10-923A-4973-B022-8940B79FE0D6}"/>
              </a:ext>
            </a:extLst>
          </p:cNvPr>
          <p:cNvSpPr>
            <a:spLocks noChangeShapeType="1"/>
          </p:cNvSpPr>
          <p:nvPr/>
        </p:nvSpPr>
        <p:spPr bwMode="auto">
          <a:xfrm flipV="1">
            <a:off x="2555011" y="5072094"/>
            <a:ext cx="793985" cy="5068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3084" name="Picture 12" descr="Intel and AMD address microchip security flaws">
            <a:extLst>
              <a:ext uri="{FF2B5EF4-FFF2-40B4-BE49-F238E27FC236}">
                <a16:creationId xmlns:a16="http://schemas.microsoft.com/office/drawing/2014/main" id="{FF81EFEA-9AF4-4B15-B2E7-D49684C67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9942" y="394335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9" name="Line 16">
            <a:extLst>
              <a:ext uri="{FF2B5EF4-FFF2-40B4-BE49-F238E27FC236}">
                <a16:creationId xmlns:a16="http://schemas.microsoft.com/office/drawing/2014/main" id="{D5F02ABE-1880-46AA-91C4-C35689DE692E}"/>
              </a:ext>
            </a:extLst>
          </p:cNvPr>
          <p:cNvSpPr>
            <a:spLocks noChangeShapeType="1"/>
          </p:cNvSpPr>
          <p:nvPr/>
        </p:nvSpPr>
        <p:spPr bwMode="auto">
          <a:xfrm>
            <a:off x="2570251" y="3456622"/>
            <a:ext cx="1083545" cy="9867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0" name="Line 16">
            <a:extLst>
              <a:ext uri="{FF2B5EF4-FFF2-40B4-BE49-F238E27FC236}">
                <a16:creationId xmlns:a16="http://schemas.microsoft.com/office/drawing/2014/main" id="{8C6F9FF3-59A2-4281-869C-5EDC4C5F2464}"/>
              </a:ext>
            </a:extLst>
          </p:cNvPr>
          <p:cNvSpPr>
            <a:spLocks noChangeShapeType="1"/>
          </p:cNvSpPr>
          <p:nvPr/>
        </p:nvSpPr>
        <p:spPr bwMode="auto">
          <a:xfrm flipH="1">
            <a:off x="4343400" y="3565022"/>
            <a:ext cx="130087" cy="6432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1" name="Line 16">
            <a:extLst>
              <a:ext uri="{FF2B5EF4-FFF2-40B4-BE49-F238E27FC236}">
                <a16:creationId xmlns:a16="http://schemas.microsoft.com/office/drawing/2014/main" id="{60EE954D-B4B0-4AED-803F-2147C20F1248}"/>
              </a:ext>
            </a:extLst>
          </p:cNvPr>
          <p:cNvSpPr>
            <a:spLocks noChangeShapeType="1"/>
          </p:cNvSpPr>
          <p:nvPr/>
        </p:nvSpPr>
        <p:spPr bwMode="auto">
          <a:xfrm flipH="1" flipV="1">
            <a:off x="4927374" y="4953000"/>
            <a:ext cx="1244031"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3" name="Line 16">
            <a:extLst>
              <a:ext uri="{FF2B5EF4-FFF2-40B4-BE49-F238E27FC236}">
                <a16:creationId xmlns:a16="http://schemas.microsoft.com/office/drawing/2014/main" id="{75AADF68-FB2C-4B64-B641-DFD5712562D8}"/>
              </a:ext>
            </a:extLst>
          </p:cNvPr>
          <p:cNvSpPr>
            <a:spLocks noChangeShapeType="1"/>
          </p:cNvSpPr>
          <p:nvPr/>
        </p:nvSpPr>
        <p:spPr bwMode="auto">
          <a:xfrm flipH="1">
            <a:off x="5104443" y="3200400"/>
            <a:ext cx="1592432" cy="11884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362181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C102-0759-476E-82AB-303309C7B81A}"/>
              </a:ext>
            </a:extLst>
          </p:cNvPr>
          <p:cNvSpPr>
            <a:spLocks noGrp="1"/>
          </p:cNvSpPr>
          <p:nvPr>
            <p:ph type="title"/>
          </p:nvPr>
        </p:nvSpPr>
        <p:spPr/>
        <p:txBody>
          <a:bodyPr/>
          <a:lstStyle/>
          <a:p>
            <a:r>
              <a:rPr lang="en-US" dirty="0"/>
              <a:t>5. Who makes most of the money in the ecosystem?</a:t>
            </a:r>
          </a:p>
        </p:txBody>
      </p:sp>
      <p:sp>
        <p:nvSpPr>
          <p:cNvPr id="3" name="Content Placeholder 2">
            <a:extLst>
              <a:ext uri="{FF2B5EF4-FFF2-40B4-BE49-F238E27FC236}">
                <a16:creationId xmlns:a16="http://schemas.microsoft.com/office/drawing/2014/main" id="{44387942-D34D-44E4-8164-A73225E35598}"/>
              </a:ext>
            </a:extLst>
          </p:cNvPr>
          <p:cNvSpPr>
            <a:spLocks noGrp="1"/>
          </p:cNvSpPr>
          <p:nvPr>
            <p:ph idx="1"/>
          </p:nvPr>
        </p:nvSpPr>
        <p:spPr/>
        <p:txBody>
          <a:bodyPr/>
          <a:lstStyle/>
          <a:p>
            <a:r>
              <a:rPr lang="en-US" dirty="0"/>
              <a:t>Typically, the platform makes much more money than the apps or peripherals</a:t>
            </a:r>
          </a:p>
          <a:p>
            <a:pPr lvl="1"/>
            <a:r>
              <a:rPr lang="en-US" dirty="0"/>
              <a:t>Constant complaint against platforms Microsoft, Google, Intel by apps</a:t>
            </a:r>
          </a:p>
          <a:p>
            <a:pPr lvl="1"/>
            <a:r>
              <a:rPr lang="en-US" dirty="0"/>
              <a:t>Will go in details later in the course</a:t>
            </a:r>
          </a:p>
        </p:txBody>
      </p:sp>
      <p:sp>
        <p:nvSpPr>
          <p:cNvPr id="4" name="Slide Number Placeholder 3">
            <a:extLst>
              <a:ext uri="{FF2B5EF4-FFF2-40B4-BE49-F238E27FC236}">
                <a16:creationId xmlns:a16="http://schemas.microsoft.com/office/drawing/2014/main" id="{AB630354-1C43-4F4F-9A6F-0D9B34850835}"/>
              </a:ext>
            </a:extLst>
          </p:cNvPr>
          <p:cNvSpPr>
            <a:spLocks noGrp="1"/>
          </p:cNvSpPr>
          <p:nvPr>
            <p:ph type="sldNum" sz="quarter" idx="12"/>
          </p:nvPr>
        </p:nvSpPr>
        <p:spPr/>
        <p:txBody>
          <a:bodyPr/>
          <a:lstStyle/>
          <a:p>
            <a:pPr>
              <a:defRPr/>
            </a:pPr>
            <a:fld id="{3649413F-A13E-44E9-A496-781FB1072F9B}" type="slidenum">
              <a:rPr lang="el-GR" smtClean="0"/>
              <a:pPr>
                <a:defRPr/>
              </a:pPr>
              <a:t>30</a:t>
            </a:fld>
            <a:endParaRPr lang="el-GR" dirty="0"/>
          </a:p>
        </p:txBody>
      </p:sp>
    </p:spTree>
    <p:extLst>
      <p:ext uri="{BB962C8B-B14F-4D97-AF65-F5344CB8AC3E}">
        <p14:creationId xmlns:p14="http://schemas.microsoft.com/office/powerpoint/2010/main" val="14762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E6B45-CDE1-4ECC-A663-7F60B6580FC1}"/>
              </a:ext>
            </a:extLst>
          </p:cNvPr>
          <p:cNvSpPr>
            <a:spLocks noGrp="1"/>
          </p:cNvSpPr>
          <p:nvPr>
            <p:ph type="title"/>
          </p:nvPr>
        </p:nvSpPr>
        <p:spPr/>
        <p:txBody>
          <a:bodyPr/>
          <a:lstStyle/>
          <a:p>
            <a:r>
              <a:rPr lang="en-US" sz="4000" dirty="0"/>
              <a:t>6. Power of platforms: Best platform wins over best product</a:t>
            </a:r>
          </a:p>
        </p:txBody>
      </p:sp>
      <p:sp>
        <p:nvSpPr>
          <p:cNvPr id="3" name="Content Placeholder 2">
            <a:extLst>
              <a:ext uri="{FF2B5EF4-FFF2-40B4-BE49-F238E27FC236}">
                <a16:creationId xmlns:a16="http://schemas.microsoft.com/office/drawing/2014/main" id="{9C063D22-4215-4CD1-86FC-70B0C962F951}"/>
              </a:ext>
            </a:extLst>
          </p:cNvPr>
          <p:cNvSpPr>
            <a:spLocks noGrp="1"/>
          </p:cNvSpPr>
          <p:nvPr>
            <p:ph idx="1"/>
          </p:nvPr>
        </p:nvSpPr>
        <p:spPr/>
        <p:txBody>
          <a:bodyPr/>
          <a:lstStyle/>
          <a:p>
            <a:r>
              <a:rPr lang="en-US" dirty="0"/>
              <a:t>Apple’s Mac was considered a better product than DOS or early Windows PCs</a:t>
            </a:r>
          </a:p>
          <a:p>
            <a:r>
              <a:rPr lang="en-US" dirty="0"/>
              <a:t>But Windows had wide adoption and a huge number of apps in comparison</a:t>
            </a:r>
          </a:p>
          <a:p>
            <a:r>
              <a:rPr lang="en-US" dirty="0"/>
              <a:t>Result: the Windows platform has 95% market share vs Mac’s 3% over the last 40 years </a:t>
            </a:r>
          </a:p>
        </p:txBody>
      </p:sp>
      <p:sp>
        <p:nvSpPr>
          <p:cNvPr id="4" name="Slide Number Placeholder 3">
            <a:extLst>
              <a:ext uri="{FF2B5EF4-FFF2-40B4-BE49-F238E27FC236}">
                <a16:creationId xmlns:a16="http://schemas.microsoft.com/office/drawing/2014/main" id="{AB61A419-F68D-44DA-AC3E-D9743C596561}"/>
              </a:ext>
            </a:extLst>
          </p:cNvPr>
          <p:cNvSpPr>
            <a:spLocks noGrp="1"/>
          </p:cNvSpPr>
          <p:nvPr>
            <p:ph type="sldNum" sz="quarter" idx="12"/>
          </p:nvPr>
        </p:nvSpPr>
        <p:spPr/>
        <p:txBody>
          <a:bodyPr/>
          <a:lstStyle/>
          <a:p>
            <a:pPr>
              <a:defRPr/>
            </a:pPr>
            <a:fld id="{3649413F-A13E-44E9-A496-781FB1072F9B}" type="slidenum">
              <a:rPr lang="el-GR" smtClean="0"/>
              <a:pPr>
                <a:defRPr/>
              </a:pPr>
              <a:t>31</a:t>
            </a:fld>
            <a:endParaRPr lang="el-GR" dirty="0"/>
          </a:p>
        </p:txBody>
      </p:sp>
    </p:spTree>
    <p:extLst>
      <p:ext uri="{BB962C8B-B14F-4D97-AF65-F5344CB8AC3E}">
        <p14:creationId xmlns:p14="http://schemas.microsoft.com/office/powerpoint/2010/main" val="311626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Platforms are taking over …</a:t>
            </a:r>
          </a:p>
        </p:txBody>
      </p:sp>
      <p:sp>
        <p:nvSpPr>
          <p:cNvPr id="4" name="Slide Number Placeholder 3"/>
          <p:cNvSpPr>
            <a:spLocks noGrp="1"/>
          </p:cNvSpPr>
          <p:nvPr>
            <p:ph type="sldNum" sz="quarter" idx="12"/>
          </p:nvPr>
        </p:nvSpPr>
        <p:spPr/>
        <p:txBody>
          <a:bodyPr/>
          <a:lstStyle/>
          <a:p>
            <a:pPr>
              <a:defRPr/>
            </a:pPr>
            <a:fld id="{3649413F-A13E-44E9-A496-781FB1072F9B}" type="slidenum">
              <a:rPr lang="el-GR" smtClean="0"/>
              <a:pPr>
                <a:defRPr/>
              </a:pPr>
              <a:t>32</a:t>
            </a:fld>
            <a:endParaRPr lang="el-GR" dirty="0"/>
          </a:p>
        </p:txBody>
      </p:sp>
      <p:sp>
        <p:nvSpPr>
          <p:cNvPr id="3" name="Content Placeholder 2">
            <a:extLst>
              <a:ext uri="{FF2B5EF4-FFF2-40B4-BE49-F238E27FC236}">
                <a16:creationId xmlns:a16="http://schemas.microsoft.com/office/drawing/2014/main" id="{BAA46C9E-CA72-42A7-994D-6F5F3681DCFC}"/>
              </a:ext>
            </a:extLst>
          </p:cNvPr>
          <p:cNvSpPr>
            <a:spLocks noGrp="1"/>
          </p:cNvSpPr>
          <p:nvPr>
            <p:ph idx="1"/>
          </p:nvPr>
        </p:nvSpPr>
        <p:spPr/>
        <p:txBody>
          <a:bodyPr/>
          <a:lstStyle/>
          <a:p>
            <a:endParaRPr lang="en-US" dirty="0"/>
          </a:p>
        </p:txBody>
      </p:sp>
      <p:pic>
        <p:nvPicPr>
          <p:cNvPr id="7" name="Picture 2">
            <a:extLst>
              <a:ext uri="{FF2B5EF4-FFF2-40B4-BE49-F238E27FC236}">
                <a16:creationId xmlns:a16="http://schemas.microsoft.com/office/drawing/2014/main" id="{7D01E0A2-D2EC-4AED-913C-48A8DD81F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6588"/>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781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F548-8DCA-4070-9C81-E5CD48AEEBCA}"/>
              </a:ext>
            </a:extLst>
          </p:cNvPr>
          <p:cNvSpPr>
            <a:spLocks noGrp="1"/>
          </p:cNvSpPr>
          <p:nvPr>
            <p:ph type="title"/>
          </p:nvPr>
        </p:nvSpPr>
        <p:spPr/>
        <p:txBody>
          <a:bodyPr/>
          <a:lstStyle/>
          <a:p>
            <a:r>
              <a:rPr lang="en-US" dirty="0"/>
              <a:t>7. Why are platforms so profitable?</a:t>
            </a:r>
          </a:p>
        </p:txBody>
      </p:sp>
      <p:sp>
        <p:nvSpPr>
          <p:cNvPr id="3" name="Content Placeholder 2">
            <a:extLst>
              <a:ext uri="{FF2B5EF4-FFF2-40B4-BE49-F238E27FC236}">
                <a16:creationId xmlns:a16="http://schemas.microsoft.com/office/drawing/2014/main" id="{29C778E4-C522-466B-9EE5-88D26BCC23F0}"/>
              </a:ext>
            </a:extLst>
          </p:cNvPr>
          <p:cNvSpPr>
            <a:spLocks noGrp="1"/>
          </p:cNvSpPr>
          <p:nvPr>
            <p:ph idx="1"/>
          </p:nvPr>
        </p:nvSpPr>
        <p:spPr/>
        <p:txBody>
          <a:bodyPr/>
          <a:lstStyle/>
          <a:p>
            <a:r>
              <a:rPr lang="en-US" dirty="0"/>
              <a:t>Two reasons:</a:t>
            </a:r>
          </a:p>
          <a:p>
            <a:r>
              <a:rPr lang="en-US" dirty="0"/>
              <a:t>Network effects </a:t>
            </a:r>
          </a:p>
          <a:p>
            <a:r>
              <a:rPr lang="en-US" dirty="0"/>
              <a:t>Platforms have only small fixed and variable investments</a:t>
            </a:r>
          </a:p>
        </p:txBody>
      </p:sp>
      <p:sp>
        <p:nvSpPr>
          <p:cNvPr id="4" name="Slide Number Placeholder 3">
            <a:extLst>
              <a:ext uri="{FF2B5EF4-FFF2-40B4-BE49-F238E27FC236}">
                <a16:creationId xmlns:a16="http://schemas.microsoft.com/office/drawing/2014/main" id="{D8C5D749-0A4B-413C-B399-A26EAB9AAE6B}"/>
              </a:ext>
            </a:extLst>
          </p:cNvPr>
          <p:cNvSpPr>
            <a:spLocks noGrp="1"/>
          </p:cNvSpPr>
          <p:nvPr>
            <p:ph type="sldNum" sz="quarter" idx="12"/>
          </p:nvPr>
        </p:nvSpPr>
        <p:spPr/>
        <p:txBody>
          <a:bodyPr/>
          <a:lstStyle/>
          <a:p>
            <a:pPr>
              <a:defRPr/>
            </a:pPr>
            <a:fld id="{3649413F-A13E-44E9-A496-781FB1072F9B}" type="slidenum">
              <a:rPr lang="el-GR" smtClean="0"/>
              <a:pPr>
                <a:defRPr/>
              </a:pPr>
              <a:t>33</a:t>
            </a:fld>
            <a:endParaRPr lang="el-GR" dirty="0"/>
          </a:p>
        </p:txBody>
      </p:sp>
    </p:spTree>
    <p:extLst>
      <p:ext uri="{BB962C8B-B14F-4D97-AF65-F5344CB8AC3E}">
        <p14:creationId xmlns:p14="http://schemas.microsoft.com/office/powerpoint/2010/main" val="325875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br>
              <a:rPr lang="en-US" dirty="0"/>
            </a:br>
            <a:r>
              <a:rPr lang="en-US" sz="3600" dirty="0"/>
              <a:t>8. Why are platforms taking over? Reason 1: </a:t>
            </a:r>
            <a:r>
              <a:rPr lang="en-US" sz="3600" b="1" dirty="0"/>
              <a:t>network effects</a:t>
            </a:r>
          </a:p>
        </p:txBody>
      </p:sp>
      <p:sp>
        <p:nvSpPr>
          <p:cNvPr id="4" name="Slide Number Placeholder 3"/>
          <p:cNvSpPr>
            <a:spLocks noGrp="1"/>
          </p:cNvSpPr>
          <p:nvPr>
            <p:ph type="sldNum" sz="quarter" idx="12"/>
          </p:nvPr>
        </p:nvSpPr>
        <p:spPr/>
        <p:txBody>
          <a:bodyPr/>
          <a:lstStyle/>
          <a:p>
            <a:pPr>
              <a:defRPr/>
            </a:pPr>
            <a:fld id="{3649413F-A13E-44E9-A496-781FB1072F9B}" type="slidenum">
              <a:rPr lang="el-GR" smtClean="0"/>
              <a:pPr>
                <a:defRPr/>
              </a:pPr>
              <a:t>34</a:t>
            </a:fld>
            <a:endParaRPr lang="el-GR" dirty="0"/>
          </a:p>
        </p:txBody>
      </p:sp>
      <p:sp>
        <p:nvSpPr>
          <p:cNvPr id="6" name="Content Placeholder 5"/>
          <p:cNvSpPr>
            <a:spLocks noGrp="1"/>
          </p:cNvSpPr>
          <p:nvPr>
            <p:ph idx="1"/>
          </p:nvPr>
        </p:nvSpPr>
        <p:spPr>
          <a:xfrm>
            <a:off x="625997" y="1895185"/>
            <a:ext cx="7772400" cy="1838615"/>
          </a:xfrm>
        </p:spPr>
        <p:txBody>
          <a:bodyPr>
            <a:normAutofit fontScale="92500"/>
          </a:bodyPr>
          <a:lstStyle/>
          <a:p>
            <a:r>
              <a:rPr lang="en-US" dirty="0"/>
              <a:t>Network effect: a user will pay more to connect to a larger network</a:t>
            </a:r>
          </a:p>
          <a:p>
            <a:r>
              <a:rPr lang="en-US" dirty="0"/>
              <a:t>Larger scale increases profits exponentially</a:t>
            </a:r>
            <a:endParaRPr lang="en-US" b="1" dirty="0"/>
          </a:p>
        </p:txBody>
      </p:sp>
      <p:pic>
        <p:nvPicPr>
          <p:cNvPr id="7" name="Content Placeholder 4"/>
          <p:cNvPicPr>
            <a:picLocks noChangeAspect="1"/>
          </p:cNvPicPr>
          <p:nvPr/>
        </p:nvPicPr>
        <p:blipFill>
          <a:blip r:embed="rId3"/>
          <a:stretch>
            <a:fillRect/>
          </a:stretch>
        </p:blipFill>
        <p:spPr bwMode="auto">
          <a:xfrm>
            <a:off x="627856" y="3581400"/>
            <a:ext cx="7994335" cy="27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817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47348005-9600-4047-8919-740714097E22}" type="slidenum">
              <a:rPr lang="el-GR" smtClean="0"/>
              <a:pPr eaLnBrk="1" hangingPunct="1"/>
              <a:t>35</a:t>
            </a:fld>
            <a:endParaRPr lang="el-GR" dirty="0"/>
          </a:p>
        </p:txBody>
      </p:sp>
      <p:sp>
        <p:nvSpPr>
          <p:cNvPr id="71683" name="Rectangle 2"/>
          <p:cNvSpPr>
            <a:spLocks noGrp="1" noChangeArrowheads="1"/>
          </p:cNvSpPr>
          <p:nvPr>
            <p:ph type="title"/>
          </p:nvPr>
        </p:nvSpPr>
        <p:spPr/>
        <p:txBody>
          <a:bodyPr/>
          <a:lstStyle/>
          <a:p>
            <a:pPr eaLnBrk="1" hangingPunct="1"/>
            <a:r>
              <a:rPr lang="en-US" sz="3600" dirty="0"/>
              <a:t>Special features of markets with network effects </a:t>
            </a:r>
            <a:endParaRPr lang="en-US" dirty="0"/>
          </a:p>
        </p:txBody>
      </p:sp>
      <p:sp>
        <p:nvSpPr>
          <p:cNvPr id="71684" name="Rectangle 3"/>
          <p:cNvSpPr>
            <a:spLocks noGrp="1" noChangeArrowheads="1"/>
          </p:cNvSpPr>
          <p:nvPr>
            <p:ph type="body" idx="1"/>
          </p:nvPr>
        </p:nvSpPr>
        <p:spPr/>
        <p:txBody>
          <a:bodyPr>
            <a:normAutofit fontScale="92500" lnSpcReduction="20000"/>
          </a:bodyPr>
          <a:lstStyle/>
          <a:p>
            <a:pPr marL="609600" indent="-609600" eaLnBrk="1" hangingPunct="1"/>
            <a:r>
              <a:rPr lang="en-US" dirty="0"/>
              <a:t>Increasing returns to scale in consumption (network effects)</a:t>
            </a:r>
            <a:endParaRPr lang="en-US" b="1" dirty="0"/>
          </a:p>
          <a:p>
            <a:pPr marL="609600" indent="-609600" eaLnBrk="1" hangingPunct="1"/>
            <a:r>
              <a:rPr lang="en-US" b="1" dirty="0">
                <a:solidFill>
                  <a:schemeClr val="folHlink"/>
                </a:solidFill>
              </a:rPr>
              <a:t>A market exhibits </a:t>
            </a:r>
            <a:r>
              <a:rPr lang="en-US" b="1" dirty="0">
                <a:solidFill>
                  <a:schemeClr val="hlink"/>
                </a:solidFill>
              </a:rPr>
              <a:t>network</a:t>
            </a:r>
            <a:r>
              <a:rPr lang="en-US" b="1" dirty="0">
                <a:solidFill>
                  <a:schemeClr val="folHlink"/>
                </a:solidFill>
              </a:rPr>
              <a:t> </a:t>
            </a:r>
            <a:r>
              <a:rPr lang="en-US" b="1" dirty="0">
                <a:solidFill>
                  <a:schemeClr val="hlink"/>
                </a:solidFill>
              </a:rPr>
              <a:t>effects</a:t>
            </a:r>
            <a:r>
              <a:rPr lang="en-US" b="1" dirty="0">
                <a:solidFill>
                  <a:schemeClr val="folHlink"/>
                </a:solidFill>
              </a:rPr>
              <a:t> when the value of a transaction (or subscription) is higher when more units change hands, everything else being equal</a:t>
            </a:r>
          </a:p>
          <a:p>
            <a:pPr marL="609600" indent="-609600" eaLnBrk="1" hangingPunct="1"/>
            <a:r>
              <a:rPr lang="en-US" dirty="0"/>
              <a:t>Two types of network effects:</a:t>
            </a:r>
          </a:p>
          <a:p>
            <a:pPr marL="1009650" lvl="1" indent="-609600" eaLnBrk="1" hangingPunct="1"/>
            <a:r>
              <a:rPr lang="en-US" dirty="0"/>
              <a:t>Direct (same side)</a:t>
            </a:r>
          </a:p>
          <a:p>
            <a:pPr marL="1009650" lvl="1" indent="-609600" eaLnBrk="1" hangingPunct="1"/>
            <a:r>
              <a:rPr lang="en-US" dirty="0"/>
              <a:t>Indirect (cross-side)</a:t>
            </a:r>
          </a:p>
        </p:txBody>
      </p:sp>
    </p:spTree>
    <p:extLst>
      <p:ext uri="{BB962C8B-B14F-4D97-AF65-F5344CB8AC3E}">
        <p14:creationId xmlns:p14="http://schemas.microsoft.com/office/powerpoint/2010/main" val="21041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6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6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68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E84E9194-82ED-4F0E-9652-F38427788AC0}" type="slidenum">
              <a:rPr lang="el-GR" smtClean="0"/>
              <a:pPr eaLnBrk="1" hangingPunct="1"/>
              <a:t>36</a:t>
            </a:fld>
            <a:endParaRPr lang="el-GR" dirty="0"/>
          </a:p>
        </p:txBody>
      </p:sp>
      <p:sp>
        <p:nvSpPr>
          <p:cNvPr id="132099" name="Rectangle 2"/>
          <p:cNvSpPr>
            <a:spLocks noGrp="1" noChangeArrowheads="1"/>
          </p:cNvSpPr>
          <p:nvPr>
            <p:ph type="title"/>
          </p:nvPr>
        </p:nvSpPr>
        <p:spPr/>
        <p:txBody>
          <a:bodyPr/>
          <a:lstStyle/>
          <a:p>
            <a:pPr eaLnBrk="1" hangingPunct="1"/>
            <a:r>
              <a:rPr lang="en-US" sz="2800" dirty="0"/>
              <a:t>8.1 </a:t>
            </a:r>
            <a:r>
              <a:rPr lang="en-US" sz="2800" b="1" i="1" dirty="0"/>
              <a:t>Same-side (direct) network effects</a:t>
            </a:r>
            <a:r>
              <a:rPr lang="en-US" sz="2800" dirty="0"/>
              <a:t>: </a:t>
            </a:r>
            <a:br>
              <a:rPr lang="en-US" sz="2800" dirty="0"/>
            </a:br>
            <a:r>
              <a:rPr lang="en-US" sz="2800" dirty="0"/>
              <a:t>a customer benefits from other customers connecting </a:t>
            </a:r>
            <a:r>
              <a:rPr lang="en-US" sz="2800" i="1" dirty="0"/>
              <a:t>on the same side </a:t>
            </a:r>
            <a:r>
              <a:rPr lang="en-US" sz="2800" dirty="0"/>
              <a:t>of the platform </a:t>
            </a:r>
          </a:p>
        </p:txBody>
      </p:sp>
      <p:sp>
        <p:nvSpPr>
          <p:cNvPr id="132100" name="Rectangle 4"/>
          <p:cNvSpPr>
            <a:spLocks noChangeArrowheads="1"/>
          </p:cNvSpPr>
          <p:nvPr/>
        </p:nvSpPr>
        <p:spPr bwMode="auto">
          <a:xfrm>
            <a:off x="2491093" y="1847910"/>
            <a:ext cx="3436527" cy="1219200"/>
          </a:xfrm>
          <a:prstGeom prst="rect">
            <a:avLst/>
          </a:prstGeom>
          <a:solidFill>
            <a:srgbClr val="FFFF99"/>
          </a:solidFill>
          <a:ln w="9525">
            <a:solidFill>
              <a:schemeClr val="tx1"/>
            </a:solidFill>
            <a:miter lim="800000"/>
            <a:headEnd/>
            <a:tailEnd/>
          </a:ln>
        </p:spPr>
        <p:txBody>
          <a:bodyPr wrap="none" anchor="ctr"/>
          <a:lstStyle/>
          <a:p>
            <a:endParaRPr lang="en-US" dirty="0"/>
          </a:p>
        </p:txBody>
      </p:sp>
      <p:sp>
        <p:nvSpPr>
          <p:cNvPr id="132101" name="Text Box 5"/>
          <p:cNvSpPr txBox="1">
            <a:spLocks noChangeArrowheads="1"/>
          </p:cNvSpPr>
          <p:nvPr/>
        </p:nvSpPr>
        <p:spPr bwMode="auto">
          <a:xfrm>
            <a:off x="2899699" y="1903661"/>
            <a:ext cx="297305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algn="ctr" eaLnBrk="1" hangingPunct="1"/>
            <a:r>
              <a:rPr lang="en-US" sz="2000" dirty="0"/>
              <a:t>Platform</a:t>
            </a:r>
          </a:p>
          <a:p>
            <a:pPr algn="ctr" eaLnBrk="1" hangingPunct="1"/>
            <a:r>
              <a:rPr lang="en-US" sz="2000" dirty="0"/>
              <a:t>(Telephone</a:t>
            </a:r>
            <a:r>
              <a:rPr lang="el-GR" sz="2000" dirty="0"/>
              <a:t>, </a:t>
            </a:r>
            <a:r>
              <a:rPr lang="en-US" sz="2000" dirty="0"/>
              <a:t>fax, Instant </a:t>
            </a:r>
          </a:p>
          <a:p>
            <a:pPr algn="ctr" eaLnBrk="1" hangingPunct="1"/>
            <a:r>
              <a:rPr lang="en-US" sz="2000" dirty="0"/>
              <a:t>Messenger, Facebook)   </a:t>
            </a:r>
          </a:p>
        </p:txBody>
      </p:sp>
      <p:sp>
        <p:nvSpPr>
          <p:cNvPr id="132103" name="Rectangle 7"/>
          <p:cNvSpPr>
            <a:spLocks noChangeArrowheads="1"/>
          </p:cNvSpPr>
          <p:nvPr/>
        </p:nvSpPr>
        <p:spPr bwMode="auto">
          <a:xfrm>
            <a:off x="3844480" y="4140072"/>
            <a:ext cx="1447800" cy="685800"/>
          </a:xfrm>
          <a:prstGeom prst="rect">
            <a:avLst/>
          </a:prstGeom>
          <a:solidFill>
            <a:srgbClr val="CCFFCC"/>
          </a:solidFill>
          <a:ln w="9525">
            <a:solidFill>
              <a:schemeClr val="tx1"/>
            </a:solidFill>
            <a:miter lim="800000"/>
            <a:headEnd/>
            <a:tailEnd/>
          </a:ln>
        </p:spPr>
        <p:txBody>
          <a:bodyPr wrap="none" anchor="ctr"/>
          <a:lstStyle/>
          <a:p>
            <a:pPr algn="ctr"/>
            <a:endParaRPr lang="en-US" dirty="0"/>
          </a:p>
        </p:txBody>
      </p:sp>
      <p:sp>
        <p:nvSpPr>
          <p:cNvPr id="132104" name="Text Box 9"/>
          <p:cNvSpPr txBox="1">
            <a:spLocks noChangeArrowheads="1"/>
          </p:cNvSpPr>
          <p:nvPr/>
        </p:nvSpPr>
        <p:spPr bwMode="auto">
          <a:xfrm>
            <a:off x="3786322" y="4289400"/>
            <a:ext cx="1483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n-US" sz="2000" dirty="0"/>
              <a:t>Customer 2</a:t>
            </a:r>
          </a:p>
        </p:txBody>
      </p:sp>
      <p:sp>
        <p:nvSpPr>
          <p:cNvPr id="132106" name="Line 14"/>
          <p:cNvSpPr>
            <a:spLocks noChangeShapeType="1"/>
          </p:cNvSpPr>
          <p:nvPr/>
        </p:nvSpPr>
        <p:spPr bwMode="auto">
          <a:xfrm flipV="1">
            <a:off x="4572000" y="3067110"/>
            <a:ext cx="0" cy="10476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32109" name="Text Box 24"/>
          <p:cNvSpPr txBox="1">
            <a:spLocks noChangeArrowheads="1"/>
          </p:cNvSpPr>
          <p:nvPr/>
        </p:nvSpPr>
        <p:spPr bwMode="auto">
          <a:xfrm flipH="1">
            <a:off x="1524000" y="3200400"/>
            <a:ext cx="1736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endParaRPr lang="en-US" dirty="0"/>
          </a:p>
        </p:txBody>
      </p:sp>
      <p:sp>
        <p:nvSpPr>
          <p:cNvPr id="18" name="Rectangle 7">
            <a:extLst>
              <a:ext uri="{FF2B5EF4-FFF2-40B4-BE49-F238E27FC236}">
                <a16:creationId xmlns:a16="http://schemas.microsoft.com/office/drawing/2014/main" id="{825FA085-2F05-4E4B-9071-67347926EC6B}"/>
              </a:ext>
            </a:extLst>
          </p:cNvPr>
          <p:cNvSpPr>
            <a:spLocks noChangeArrowheads="1"/>
          </p:cNvSpPr>
          <p:nvPr/>
        </p:nvSpPr>
        <p:spPr bwMode="auto">
          <a:xfrm>
            <a:off x="1238252" y="4114800"/>
            <a:ext cx="1447800" cy="685800"/>
          </a:xfrm>
          <a:prstGeom prst="rect">
            <a:avLst/>
          </a:prstGeom>
          <a:solidFill>
            <a:srgbClr val="CCFFCC"/>
          </a:solidFill>
          <a:ln w="9525">
            <a:solidFill>
              <a:schemeClr val="tx1"/>
            </a:solidFill>
            <a:miter lim="800000"/>
            <a:headEnd/>
            <a:tailEnd/>
          </a:ln>
        </p:spPr>
        <p:txBody>
          <a:bodyPr wrap="none" anchor="ctr"/>
          <a:lstStyle/>
          <a:p>
            <a:pPr algn="ctr"/>
            <a:endParaRPr lang="en-US" dirty="0"/>
          </a:p>
        </p:txBody>
      </p:sp>
      <p:sp>
        <p:nvSpPr>
          <p:cNvPr id="19" name="Rectangle 7">
            <a:extLst>
              <a:ext uri="{FF2B5EF4-FFF2-40B4-BE49-F238E27FC236}">
                <a16:creationId xmlns:a16="http://schemas.microsoft.com/office/drawing/2014/main" id="{6B36FB44-6BA7-4422-A09F-C9E4D1DC18BD}"/>
              </a:ext>
            </a:extLst>
          </p:cNvPr>
          <p:cNvSpPr>
            <a:spLocks noChangeArrowheads="1"/>
          </p:cNvSpPr>
          <p:nvPr/>
        </p:nvSpPr>
        <p:spPr bwMode="auto">
          <a:xfrm>
            <a:off x="6457948" y="4142267"/>
            <a:ext cx="1447800" cy="685800"/>
          </a:xfrm>
          <a:prstGeom prst="rect">
            <a:avLst/>
          </a:prstGeom>
          <a:solidFill>
            <a:srgbClr val="CCFFCC"/>
          </a:solidFill>
          <a:ln w="9525">
            <a:solidFill>
              <a:schemeClr val="tx1"/>
            </a:solidFill>
            <a:miter lim="800000"/>
            <a:headEnd/>
            <a:tailEnd/>
          </a:ln>
        </p:spPr>
        <p:txBody>
          <a:bodyPr wrap="none" anchor="ctr"/>
          <a:lstStyle/>
          <a:p>
            <a:pPr algn="ctr"/>
            <a:endParaRPr lang="en-US" dirty="0"/>
          </a:p>
        </p:txBody>
      </p:sp>
      <p:sp>
        <p:nvSpPr>
          <p:cNvPr id="20" name="Text Box 9">
            <a:extLst>
              <a:ext uri="{FF2B5EF4-FFF2-40B4-BE49-F238E27FC236}">
                <a16:creationId xmlns:a16="http://schemas.microsoft.com/office/drawing/2014/main" id="{EEC7A741-8C56-4A15-9368-15F22BC09B80}"/>
              </a:ext>
            </a:extLst>
          </p:cNvPr>
          <p:cNvSpPr txBox="1">
            <a:spLocks noChangeArrowheads="1"/>
          </p:cNvSpPr>
          <p:nvPr/>
        </p:nvSpPr>
        <p:spPr bwMode="auto">
          <a:xfrm>
            <a:off x="6450194" y="4257645"/>
            <a:ext cx="1523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n-US" sz="2000" dirty="0"/>
              <a:t>Customer 3</a:t>
            </a:r>
          </a:p>
        </p:txBody>
      </p:sp>
      <p:sp>
        <p:nvSpPr>
          <p:cNvPr id="21" name="Text Box 9">
            <a:extLst>
              <a:ext uri="{FF2B5EF4-FFF2-40B4-BE49-F238E27FC236}">
                <a16:creationId xmlns:a16="http://schemas.microsoft.com/office/drawing/2014/main" id="{300DF901-6966-4201-8955-6D4275B56A1D}"/>
              </a:ext>
            </a:extLst>
          </p:cNvPr>
          <p:cNvSpPr txBox="1">
            <a:spLocks noChangeArrowheads="1"/>
          </p:cNvSpPr>
          <p:nvPr/>
        </p:nvSpPr>
        <p:spPr bwMode="auto">
          <a:xfrm>
            <a:off x="1230052" y="4257645"/>
            <a:ext cx="1483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n-US" sz="2000" dirty="0"/>
              <a:t>Customer 1</a:t>
            </a:r>
          </a:p>
        </p:txBody>
      </p:sp>
      <p:sp>
        <p:nvSpPr>
          <p:cNvPr id="22" name="Line 14">
            <a:extLst>
              <a:ext uri="{FF2B5EF4-FFF2-40B4-BE49-F238E27FC236}">
                <a16:creationId xmlns:a16="http://schemas.microsoft.com/office/drawing/2014/main" id="{8E80D98A-0EF5-4C9C-8CE8-A5F1CDD0609D}"/>
              </a:ext>
            </a:extLst>
          </p:cNvPr>
          <p:cNvSpPr>
            <a:spLocks noChangeShapeType="1"/>
          </p:cNvSpPr>
          <p:nvPr/>
        </p:nvSpPr>
        <p:spPr bwMode="auto">
          <a:xfrm flipV="1">
            <a:off x="1981200" y="2556383"/>
            <a:ext cx="454644" cy="1524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3" name="Line 14">
            <a:extLst>
              <a:ext uri="{FF2B5EF4-FFF2-40B4-BE49-F238E27FC236}">
                <a16:creationId xmlns:a16="http://schemas.microsoft.com/office/drawing/2014/main" id="{11FC1983-75C8-4DBE-AFFD-72CE94651B63}"/>
              </a:ext>
            </a:extLst>
          </p:cNvPr>
          <p:cNvSpPr>
            <a:spLocks noChangeShapeType="1"/>
          </p:cNvSpPr>
          <p:nvPr/>
        </p:nvSpPr>
        <p:spPr bwMode="auto">
          <a:xfrm flipH="1" flipV="1">
            <a:off x="5982863" y="2556384"/>
            <a:ext cx="1303510" cy="15305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8" name="Arrow: Curved Up 27">
            <a:extLst>
              <a:ext uri="{FF2B5EF4-FFF2-40B4-BE49-F238E27FC236}">
                <a16:creationId xmlns:a16="http://schemas.microsoft.com/office/drawing/2014/main" id="{39245AB3-1865-43B4-9062-E8F246F47EF2}"/>
              </a:ext>
            </a:extLst>
          </p:cNvPr>
          <p:cNvSpPr/>
          <p:nvPr/>
        </p:nvSpPr>
        <p:spPr>
          <a:xfrm>
            <a:off x="5370977" y="4956356"/>
            <a:ext cx="1216152"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urved Down 4">
            <a:extLst>
              <a:ext uri="{FF2B5EF4-FFF2-40B4-BE49-F238E27FC236}">
                <a16:creationId xmlns:a16="http://schemas.microsoft.com/office/drawing/2014/main" id="{DDA87BD5-51C6-4396-BB2D-974D6FAF7E13}"/>
              </a:ext>
            </a:extLst>
          </p:cNvPr>
          <p:cNvSpPr/>
          <p:nvPr/>
        </p:nvSpPr>
        <p:spPr>
          <a:xfrm flipH="1">
            <a:off x="5206945" y="3437021"/>
            <a:ext cx="1243249" cy="59559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Arrow: Curved Up 33">
            <a:extLst>
              <a:ext uri="{FF2B5EF4-FFF2-40B4-BE49-F238E27FC236}">
                <a16:creationId xmlns:a16="http://schemas.microsoft.com/office/drawing/2014/main" id="{91E3774E-D539-469A-8216-2383EA3F57C9}"/>
              </a:ext>
            </a:extLst>
          </p:cNvPr>
          <p:cNvSpPr/>
          <p:nvPr/>
        </p:nvSpPr>
        <p:spPr>
          <a:xfrm>
            <a:off x="2713150" y="4992913"/>
            <a:ext cx="1216152"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Arrow: Curved Down 34">
            <a:extLst>
              <a:ext uri="{FF2B5EF4-FFF2-40B4-BE49-F238E27FC236}">
                <a16:creationId xmlns:a16="http://schemas.microsoft.com/office/drawing/2014/main" id="{DEF20804-5EF6-47A4-887C-D1BCD790724A}"/>
              </a:ext>
            </a:extLst>
          </p:cNvPr>
          <p:cNvSpPr/>
          <p:nvPr/>
        </p:nvSpPr>
        <p:spPr>
          <a:xfrm flipH="1">
            <a:off x="2659856" y="3402268"/>
            <a:ext cx="1243249" cy="59559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51310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10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1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210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2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animBg="1"/>
      <p:bldP spid="132103" grpId="0" animBg="1"/>
      <p:bldP spid="132106" grpId="0" animBg="1"/>
      <p:bldP spid="18" grpId="0" animBg="1"/>
      <p:bldP spid="19" grpId="0" animBg="1"/>
      <p:bldP spid="22" grpId="0" animBg="1"/>
      <p:bldP spid="23" grpId="0" animBg="1"/>
      <p:bldP spid="28" grpId="0" animBg="1"/>
      <p:bldP spid="5" grpId="0" animBg="1"/>
      <p:bldP spid="34" grpId="0" animBg="1"/>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BD6FD1A3-B124-4731-92C8-8D925E6BC9DE}" type="slidenum">
              <a:rPr lang="el-GR" smtClean="0"/>
              <a:pPr eaLnBrk="1" hangingPunct="1"/>
              <a:t>37</a:t>
            </a:fld>
            <a:endParaRPr lang="el-GR" dirty="0"/>
          </a:p>
        </p:txBody>
      </p:sp>
      <p:sp>
        <p:nvSpPr>
          <p:cNvPr id="72707" name="Rectangle 2"/>
          <p:cNvSpPr>
            <a:spLocks noGrp="1" noChangeArrowheads="1"/>
          </p:cNvSpPr>
          <p:nvPr>
            <p:ph type="title"/>
          </p:nvPr>
        </p:nvSpPr>
        <p:spPr/>
        <p:txBody>
          <a:bodyPr/>
          <a:lstStyle/>
          <a:p>
            <a:pPr eaLnBrk="1" hangingPunct="1"/>
            <a:r>
              <a:rPr lang="en-US" sz="3600" dirty="0"/>
              <a:t>Special features of markets with network effects: complementarities</a:t>
            </a:r>
          </a:p>
        </p:txBody>
      </p:sp>
      <p:sp>
        <p:nvSpPr>
          <p:cNvPr id="72708" name="Rectangle 3"/>
          <p:cNvSpPr>
            <a:spLocks noGrp="1" noChangeArrowheads="1"/>
          </p:cNvSpPr>
          <p:nvPr>
            <p:ph type="body" sz="half" idx="1"/>
          </p:nvPr>
        </p:nvSpPr>
        <p:spPr>
          <a:xfrm>
            <a:off x="744538" y="1969139"/>
            <a:ext cx="3827462" cy="4278309"/>
          </a:xfrm>
        </p:spPr>
        <p:txBody>
          <a:bodyPr/>
          <a:lstStyle/>
          <a:p>
            <a:pPr eaLnBrk="1" hangingPunct="1"/>
            <a:r>
              <a:rPr lang="en-US" sz="2800" dirty="0"/>
              <a:t>In a traditional network, network effects arise because a typical subscriber can reach more subscribers in a larger network</a:t>
            </a:r>
          </a:p>
          <a:p>
            <a:pPr lvl="1" eaLnBrk="1" hangingPunct="1"/>
            <a:r>
              <a:rPr lang="en-US" sz="2400" dirty="0"/>
              <a:t>Adding subscriber G makes phone calls AG, BG,…  possible</a:t>
            </a:r>
          </a:p>
          <a:p>
            <a:pPr eaLnBrk="1" hangingPunct="1">
              <a:buFont typeface="Wingdings" pitchFamily="2" charset="2"/>
              <a:buNone/>
            </a:pPr>
            <a:endParaRPr lang="en-US" sz="2800" dirty="0"/>
          </a:p>
        </p:txBody>
      </p:sp>
      <p:pic>
        <p:nvPicPr>
          <p:cNvPr id="72709" name="Picture 6"/>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4953000" y="2209800"/>
            <a:ext cx="3810000" cy="3633788"/>
          </a:xfrm>
          <a:noFill/>
        </p:spPr>
      </p:pic>
      <p:pic>
        <p:nvPicPr>
          <p:cNvPr id="72710" name="Ink 32"/>
          <p:cNvPicPr>
            <a:picLocks noRot="1" noChangeAspect="1" noEditPoints="1" noChangeArrowheads="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0275" y="2192338"/>
            <a:ext cx="793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Ink 9"/>
          <p:cNvPicPr>
            <a:picLocks noRot="1" noChangeAspect="1" noEditPoints="1" noChangeArrowheads="1" noChangeShapeType="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1650" y="4810125"/>
            <a:ext cx="26988"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2" name="Ink 11"/>
          <p:cNvPicPr>
            <a:picLocks noRot="1" noChangeAspect="1" noEditPoints="1" noChangeArrowheads="1" noChangeShapeType="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4750" y="3668713"/>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934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6"/>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algn="r" eaLnBrk="1" hangingPunct="1"/>
            <a:fld id="{1A8556DD-4A37-4DF6-8868-C0E2B59102EE}" type="slidenum">
              <a:rPr lang="el-GR" sz="1400"/>
              <a:pPr algn="r" eaLnBrk="1" hangingPunct="1"/>
              <a:t>38</a:t>
            </a:fld>
            <a:endParaRPr lang="el-GR" sz="1400" dirty="0"/>
          </a:p>
        </p:txBody>
      </p:sp>
      <p:sp>
        <p:nvSpPr>
          <p:cNvPr id="73731" name="Rectangle 2"/>
          <p:cNvSpPr>
            <a:spLocks noGrp="1" noChangeArrowheads="1"/>
          </p:cNvSpPr>
          <p:nvPr>
            <p:ph type="title" idx="4294967295"/>
          </p:nvPr>
        </p:nvSpPr>
        <p:spPr/>
        <p:txBody>
          <a:bodyPr/>
          <a:lstStyle/>
          <a:p>
            <a:pPr eaLnBrk="1" hangingPunct="1"/>
            <a:r>
              <a:rPr lang="en-US" sz="3600" dirty="0"/>
              <a:t>Special features of markets with network effects: complementarities</a:t>
            </a:r>
          </a:p>
        </p:txBody>
      </p:sp>
      <p:sp>
        <p:nvSpPr>
          <p:cNvPr id="73732" name="Rectangle 3"/>
          <p:cNvSpPr>
            <a:spLocks noGrp="1" noChangeArrowheads="1"/>
          </p:cNvSpPr>
          <p:nvPr>
            <p:ph type="body" sz="half" idx="4294967295"/>
          </p:nvPr>
        </p:nvSpPr>
        <p:spPr>
          <a:xfrm>
            <a:off x="762000" y="1969294"/>
            <a:ext cx="3810000" cy="4114800"/>
          </a:xfrm>
        </p:spPr>
        <p:txBody>
          <a:bodyPr/>
          <a:lstStyle/>
          <a:p>
            <a:pPr eaLnBrk="1" hangingPunct="1">
              <a:lnSpc>
                <a:spcPct val="90000"/>
              </a:lnSpc>
            </a:pPr>
            <a:r>
              <a:rPr lang="en-US" sz="2000" dirty="0"/>
              <a:t>Network effects arise because of complementarities</a:t>
            </a:r>
          </a:p>
          <a:p>
            <a:pPr eaLnBrk="1" hangingPunct="1">
              <a:lnSpc>
                <a:spcPct val="90000"/>
              </a:lnSpc>
            </a:pPr>
            <a:r>
              <a:rPr lang="en-US" sz="2000" dirty="0"/>
              <a:t>When customer A makes a phone call to customer B, he uses both AS and BS</a:t>
            </a:r>
          </a:p>
          <a:p>
            <a:pPr eaLnBrk="1" hangingPunct="1">
              <a:lnSpc>
                <a:spcPct val="90000"/>
              </a:lnSpc>
            </a:pPr>
            <a:r>
              <a:rPr lang="en-US" sz="2000" dirty="0"/>
              <a:t>Although goods “access to the switch” AS, BS, …, GS have the same industrial classification and traditional economics would classify them as substitutes, they are used as complements </a:t>
            </a:r>
          </a:p>
        </p:txBody>
      </p:sp>
      <p:pic>
        <p:nvPicPr>
          <p:cNvPr id="73733" name="Picture 6"/>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4953000" y="2209800"/>
            <a:ext cx="3810000" cy="3633788"/>
          </a:xfrm>
          <a:noFill/>
        </p:spPr>
      </p:pic>
      <p:pic>
        <p:nvPicPr>
          <p:cNvPr id="73734" name="Ink 11"/>
          <p:cNvPicPr>
            <a:picLocks noRot="1" noChangeAspect="1" noEditPoints="1"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5672138" y="6365875"/>
            <a:ext cx="388937"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570C7809-61B0-4333-8B74-3D23A139566E}" type="slidenum">
              <a:rPr lang="el-GR" smtClean="0"/>
              <a:pPr eaLnBrk="1" hangingPunct="1"/>
              <a:t>38</a:t>
            </a:fld>
            <a:endParaRPr lang="el-GR" dirty="0"/>
          </a:p>
        </p:txBody>
      </p:sp>
    </p:spTree>
    <p:extLst>
      <p:ext uri="{BB962C8B-B14F-4D97-AF65-F5344CB8AC3E}">
        <p14:creationId xmlns:p14="http://schemas.microsoft.com/office/powerpoint/2010/main" val="58710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B4B77503-A4BB-4A1D-8AB9-9D245FF6F2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E159613D-4B48-42D7-913A-B3013ADD1AC6}" type="slidenum">
              <a:rPr lang="el-GR" altLang="en-US" sz="1400" smtClean="0"/>
              <a:pPr>
                <a:spcBef>
                  <a:spcPct val="0"/>
                </a:spcBef>
                <a:buClrTx/>
                <a:buSzTx/>
                <a:buFontTx/>
                <a:buNone/>
              </a:pPr>
              <a:t>39</a:t>
            </a:fld>
            <a:endParaRPr lang="el-GR" altLang="en-US" sz="1400" dirty="0"/>
          </a:p>
        </p:txBody>
      </p:sp>
      <p:sp>
        <p:nvSpPr>
          <p:cNvPr id="17411" name="Rectangle 2">
            <a:extLst>
              <a:ext uri="{FF2B5EF4-FFF2-40B4-BE49-F238E27FC236}">
                <a16:creationId xmlns:a16="http://schemas.microsoft.com/office/drawing/2014/main" id="{339279A8-431A-4235-AD64-ED50A180450D}"/>
              </a:ext>
            </a:extLst>
          </p:cNvPr>
          <p:cNvSpPr>
            <a:spLocks noGrp="1" noChangeArrowheads="1"/>
          </p:cNvSpPr>
          <p:nvPr>
            <p:ph type="title"/>
          </p:nvPr>
        </p:nvSpPr>
        <p:spPr/>
        <p:txBody>
          <a:bodyPr/>
          <a:lstStyle/>
          <a:p>
            <a:pPr eaLnBrk="1" hangingPunct="1"/>
            <a:r>
              <a:rPr lang="en-US" sz="2800" dirty="0"/>
              <a:t>8.2 </a:t>
            </a:r>
            <a:r>
              <a:rPr lang="en-US" sz="2800" i="1" dirty="0"/>
              <a:t>Cross-side (indirect) network effects</a:t>
            </a:r>
            <a:r>
              <a:rPr lang="en-US" sz="2800" dirty="0"/>
              <a:t>: a customer benefits from more participation </a:t>
            </a:r>
            <a:r>
              <a:rPr lang="en-US" sz="2800" i="1" dirty="0"/>
              <a:t>on the other side </a:t>
            </a:r>
            <a:r>
              <a:rPr lang="en-US" sz="2800" dirty="0"/>
              <a:t>of the platform </a:t>
            </a:r>
            <a:endParaRPr lang="en-US" altLang="en-US" sz="2800" dirty="0"/>
          </a:p>
        </p:txBody>
      </p:sp>
      <p:sp>
        <p:nvSpPr>
          <p:cNvPr id="17416" name="Text Box 9">
            <a:extLst>
              <a:ext uri="{FF2B5EF4-FFF2-40B4-BE49-F238E27FC236}">
                <a16:creationId xmlns:a16="http://schemas.microsoft.com/office/drawing/2014/main" id="{1B74EBD3-5EC5-4CF9-A6D0-BA49E2CEAB98}"/>
              </a:ext>
            </a:extLst>
          </p:cNvPr>
          <p:cNvSpPr txBox="1">
            <a:spLocks noChangeArrowheads="1"/>
          </p:cNvSpPr>
          <p:nvPr/>
        </p:nvSpPr>
        <p:spPr bwMode="auto">
          <a:xfrm>
            <a:off x="3792114" y="5414839"/>
            <a:ext cx="16546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000" dirty="0"/>
              <a:t>    </a:t>
            </a:r>
            <a:r>
              <a:rPr lang="en-US" altLang="en-US" sz="2800" b="1" dirty="0"/>
              <a:t>Riders</a:t>
            </a:r>
          </a:p>
        </p:txBody>
      </p:sp>
      <p:sp>
        <p:nvSpPr>
          <p:cNvPr id="17417" name="Text Box 11">
            <a:extLst>
              <a:ext uri="{FF2B5EF4-FFF2-40B4-BE49-F238E27FC236}">
                <a16:creationId xmlns:a16="http://schemas.microsoft.com/office/drawing/2014/main" id="{02308219-C684-4DA4-A054-7964C9FBE797}"/>
              </a:ext>
            </a:extLst>
          </p:cNvPr>
          <p:cNvSpPr txBox="1">
            <a:spLocks noChangeArrowheads="1"/>
          </p:cNvSpPr>
          <p:nvPr/>
        </p:nvSpPr>
        <p:spPr bwMode="auto">
          <a:xfrm>
            <a:off x="3905072" y="1823769"/>
            <a:ext cx="16002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000" dirty="0"/>
              <a:t>  </a:t>
            </a:r>
          </a:p>
          <a:p>
            <a:pPr eaLnBrk="1" hangingPunct="1">
              <a:spcBef>
                <a:spcPct val="0"/>
              </a:spcBef>
              <a:buClrTx/>
              <a:buSzTx/>
              <a:buFontTx/>
              <a:buNone/>
            </a:pPr>
            <a:r>
              <a:rPr lang="en-US" altLang="en-US" sz="2000" dirty="0"/>
              <a:t>   </a:t>
            </a:r>
            <a:r>
              <a:rPr lang="en-US" altLang="en-US" sz="2800" b="1" dirty="0"/>
              <a:t>Drivers</a:t>
            </a:r>
          </a:p>
        </p:txBody>
      </p:sp>
      <p:sp>
        <p:nvSpPr>
          <p:cNvPr id="17418" name="Line 14">
            <a:extLst>
              <a:ext uri="{FF2B5EF4-FFF2-40B4-BE49-F238E27FC236}">
                <a16:creationId xmlns:a16="http://schemas.microsoft.com/office/drawing/2014/main" id="{D24F0A48-9E00-4099-A0B4-D86EEF5195A3}"/>
              </a:ext>
            </a:extLst>
          </p:cNvPr>
          <p:cNvSpPr>
            <a:spLocks noChangeShapeType="1"/>
          </p:cNvSpPr>
          <p:nvPr/>
        </p:nvSpPr>
        <p:spPr bwMode="auto">
          <a:xfrm flipV="1">
            <a:off x="4657165" y="4805239"/>
            <a:ext cx="0" cy="60960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17419" name="Line 16">
            <a:extLst>
              <a:ext uri="{FF2B5EF4-FFF2-40B4-BE49-F238E27FC236}">
                <a16:creationId xmlns:a16="http://schemas.microsoft.com/office/drawing/2014/main" id="{5D1F5242-3FBE-467C-86E1-87465C03D507}"/>
              </a:ext>
            </a:extLst>
          </p:cNvPr>
          <p:cNvSpPr>
            <a:spLocks noChangeShapeType="1"/>
          </p:cNvSpPr>
          <p:nvPr/>
        </p:nvSpPr>
        <p:spPr bwMode="auto">
          <a:xfrm flipV="1">
            <a:off x="4657165" y="2879635"/>
            <a:ext cx="0" cy="43959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txBody>
          <a:bodyPr/>
          <a:lstStyle/>
          <a:p>
            <a:endParaRPr lang="en-US" dirty="0"/>
          </a:p>
        </p:txBody>
      </p:sp>
      <p:sp>
        <p:nvSpPr>
          <p:cNvPr id="17421" name="Text Box 24">
            <a:extLst>
              <a:ext uri="{FF2B5EF4-FFF2-40B4-BE49-F238E27FC236}">
                <a16:creationId xmlns:a16="http://schemas.microsoft.com/office/drawing/2014/main" id="{7C5B482F-4560-4814-AE89-0011D2FB2953}"/>
              </a:ext>
            </a:extLst>
          </p:cNvPr>
          <p:cNvSpPr txBox="1">
            <a:spLocks noChangeArrowheads="1"/>
          </p:cNvSpPr>
          <p:nvPr/>
        </p:nvSpPr>
        <p:spPr bwMode="auto">
          <a:xfrm flipH="1">
            <a:off x="1524000" y="3200400"/>
            <a:ext cx="1736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1800" dirty="0"/>
          </a:p>
        </p:txBody>
      </p:sp>
      <p:sp>
        <p:nvSpPr>
          <p:cNvPr id="3" name="Arrow: Curved Left 2">
            <a:extLst>
              <a:ext uri="{FF2B5EF4-FFF2-40B4-BE49-F238E27FC236}">
                <a16:creationId xmlns:a16="http://schemas.microsoft.com/office/drawing/2014/main" id="{9A481AFA-F336-4F6A-BDB7-31CC111E1267}"/>
              </a:ext>
            </a:extLst>
          </p:cNvPr>
          <p:cNvSpPr/>
          <p:nvPr/>
        </p:nvSpPr>
        <p:spPr>
          <a:xfrm rot="10800000">
            <a:off x="2668473" y="2533650"/>
            <a:ext cx="1132739" cy="3143250"/>
          </a:xfrm>
          <a:prstGeom prst="curvedLeftArrow">
            <a:avLst>
              <a:gd name="adj1" fmla="val 25000"/>
              <a:gd name="adj2" fmla="val 50000"/>
              <a:gd name="adj3" fmla="val 15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urved Right 3">
            <a:extLst>
              <a:ext uri="{FF2B5EF4-FFF2-40B4-BE49-F238E27FC236}">
                <a16:creationId xmlns:a16="http://schemas.microsoft.com/office/drawing/2014/main" id="{485C7D8C-6A43-46CA-BB53-72866E28CEF7}"/>
              </a:ext>
            </a:extLst>
          </p:cNvPr>
          <p:cNvSpPr/>
          <p:nvPr/>
        </p:nvSpPr>
        <p:spPr>
          <a:xfrm flipH="1">
            <a:off x="5647585" y="2565552"/>
            <a:ext cx="1132733" cy="33208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7" name="Google Shape;88;p18" descr="Uber - Request a ride on the App Store">
            <a:extLst>
              <a:ext uri="{FF2B5EF4-FFF2-40B4-BE49-F238E27FC236}">
                <a16:creationId xmlns:a16="http://schemas.microsoft.com/office/drawing/2014/main" id="{72A956F1-370D-4E9A-BB39-EB4FC6E4B5AC}"/>
              </a:ext>
            </a:extLst>
          </p:cNvPr>
          <p:cNvPicPr preferRelativeResize="0"/>
          <p:nvPr/>
        </p:nvPicPr>
        <p:blipFill>
          <a:blip r:embed="rId3">
            <a:alphaModFix/>
          </a:blip>
          <a:stretch>
            <a:fillRect/>
          </a:stretch>
        </p:blipFill>
        <p:spPr>
          <a:xfrm>
            <a:off x="3901689" y="3491418"/>
            <a:ext cx="1606965" cy="1227714"/>
          </a:xfrm>
          <a:prstGeom prst="rect">
            <a:avLst/>
          </a:prstGeom>
          <a:noFill/>
          <a:ln>
            <a:noFill/>
          </a:ln>
        </p:spPr>
      </p:pic>
    </p:spTree>
    <p:extLst>
      <p:ext uri="{BB962C8B-B14F-4D97-AF65-F5344CB8AC3E}">
        <p14:creationId xmlns:p14="http://schemas.microsoft.com/office/powerpoint/2010/main" val="426024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p:bldP spid="17417" grpId="0"/>
      <p:bldP spid="17418" grpId="0" animBg="1"/>
      <p:bldP spid="17419" grpId="0" animBg="1"/>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D66D-66E7-4CE8-AE95-CA94AB773C18}"/>
              </a:ext>
            </a:extLst>
          </p:cNvPr>
          <p:cNvSpPr>
            <a:spLocks noGrp="1"/>
          </p:cNvSpPr>
          <p:nvPr>
            <p:ph type="title"/>
          </p:nvPr>
        </p:nvSpPr>
        <p:spPr/>
        <p:txBody>
          <a:bodyPr/>
          <a:lstStyle/>
          <a:p>
            <a:r>
              <a:rPr lang="en-US" sz="3200" dirty="0"/>
              <a:t>Railroad infrastructure platform (tracks) with passenger and freight trains</a:t>
            </a:r>
          </a:p>
        </p:txBody>
      </p:sp>
      <p:sp>
        <p:nvSpPr>
          <p:cNvPr id="4" name="Slide Number Placeholder 3">
            <a:extLst>
              <a:ext uri="{FF2B5EF4-FFF2-40B4-BE49-F238E27FC236}">
                <a16:creationId xmlns:a16="http://schemas.microsoft.com/office/drawing/2014/main" id="{815EBBE6-7C97-400C-B547-01024AC3A31C}"/>
              </a:ext>
            </a:extLst>
          </p:cNvPr>
          <p:cNvSpPr>
            <a:spLocks noGrp="1"/>
          </p:cNvSpPr>
          <p:nvPr>
            <p:ph type="sldNum" sz="quarter" idx="12"/>
          </p:nvPr>
        </p:nvSpPr>
        <p:spPr/>
        <p:txBody>
          <a:bodyPr/>
          <a:lstStyle/>
          <a:p>
            <a:pPr>
              <a:defRPr/>
            </a:pPr>
            <a:fld id="{3649413F-A13E-44E9-A496-781FB1072F9B}" type="slidenum">
              <a:rPr lang="el-GR" smtClean="0"/>
              <a:pPr>
                <a:defRPr/>
              </a:pPr>
              <a:t>4</a:t>
            </a:fld>
            <a:endParaRPr lang="el-GR" dirty="0"/>
          </a:p>
        </p:txBody>
      </p:sp>
      <p:pic>
        <p:nvPicPr>
          <p:cNvPr id="1026" name="Picture 2" descr="Why Are There Crushed Stones Alongside Railroad Tracks? | Mental Floss">
            <a:extLst>
              <a:ext uri="{FF2B5EF4-FFF2-40B4-BE49-F238E27FC236}">
                <a16:creationId xmlns:a16="http://schemas.microsoft.com/office/drawing/2014/main" id="{6AA0BA1D-38CE-44BC-BE75-D38C597C65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54194" y="2057400"/>
            <a:ext cx="2857500" cy="17287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ews you don't get on the freeway … across America by train | Travel | The  Guardian">
            <a:extLst>
              <a:ext uri="{FF2B5EF4-FFF2-40B4-BE49-F238E27FC236}">
                <a16:creationId xmlns:a16="http://schemas.microsoft.com/office/drawing/2014/main" id="{73550AE5-6306-4B1B-88B6-362AA3AD05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643438"/>
            <a:ext cx="2296184" cy="17287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s Bigger Better? 'Monster' Trains vs Freight Trains">
            <a:extLst>
              <a:ext uri="{FF2B5EF4-FFF2-40B4-BE49-F238E27FC236}">
                <a16:creationId xmlns:a16="http://schemas.microsoft.com/office/drawing/2014/main" id="{B94C2EDB-F924-4762-BFDA-573C59E76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4643438"/>
            <a:ext cx="2495550"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Line 16">
            <a:extLst>
              <a:ext uri="{FF2B5EF4-FFF2-40B4-BE49-F238E27FC236}">
                <a16:creationId xmlns:a16="http://schemas.microsoft.com/office/drawing/2014/main" id="{81151124-FD7A-46A6-AACF-2FFD1B660618}"/>
              </a:ext>
            </a:extLst>
          </p:cNvPr>
          <p:cNvSpPr>
            <a:spLocks noChangeShapeType="1"/>
          </p:cNvSpPr>
          <p:nvPr/>
        </p:nvSpPr>
        <p:spPr bwMode="auto">
          <a:xfrm flipH="1" flipV="1">
            <a:off x="6236970" y="3529964"/>
            <a:ext cx="457200" cy="10477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Line 16">
            <a:extLst>
              <a:ext uri="{FF2B5EF4-FFF2-40B4-BE49-F238E27FC236}">
                <a16:creationId xmlns:a16="http://schemas.microsoft.com/office/drawing/2014/main" id="{B07DEF81-4E0E-46C8-B9A8-FF7C361511F3}"/>
              </a:ext>
            </a:extLst>
          </p:cNvPr>
          <p:cNvSpPr>
            <a:spLocks noChangeShapeType="1"/>
          </p:cNvSpPr>
          <p:nvPr/>
        </p:nvSpPr>
        <p:spPr bwMode="auto">
          <a:xfrm flipV="1">
            <a:off x="2252618" y="3429000"/>
            <a:ext cx="864870" cy="9858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349629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z="3000" dirty="0"/>
              <a:t>The more Uber cabs in a city, the more riders they will attract and vice versa </a:t>
            </a:r>
          </a:p>
        </p:txBody>
      </p:sp>
      <p:sp>
        <p:nvSpPr>
          <p:cNvPr id="77827" name="Picture 3"/>
          <p:cNvSpPr>
            <a:spLocks noChangeAspect="1" noChangeArrowheads="1"/>
          </p:cNvSpPr>
          <p:nvPr/>
        </p:nvSpPr>
        <p:spPr bwMode="auto">
          <a:xfrm>
            <a:off x="1371600" y="2286000"/>
            <a:ext cx="6472238"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7782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A120AFF8-AEC1-43D4-A078-C22A46ACAA57}" type="slidenum">
              <a:rPr lang="el-GR" smtClean="0"/>
              <a:pPr eaLnBrk="1" hangingPunct="1"/>
              <a:t>40</a:t>
            </a:fld>
            <a:endParaRPr lang="el-GR"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382" y="2417763"/>
            <a:ext cx="6472238"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5"/>
          <p:cNvSpPr>
            <a:spLocks noGrp="1"/>
          </p:cNvSpPr>
          <p:nvPr>
            <p:ph idx="1"/>
          </p:nvPr>
        </p:nvSpPr>
        <p:spPr>
          <a:xfrm>
            <a:off x="625996" y="1895185"/>
            <a:ext cx="8137003" cy="751178"/>
          </a:xfrm>
        </p:spPr>
        <p:txBody>
          <a:bodyPr>
            <a:normAutofit fontScale="85000" lnSpcReduction="10000"/>
          </a:bodyPr>
          <a:lstStyle/>
          <a:p>
            <a:r>
              <a:rPr lang="en-US" dirty="0"/>
              <a:t>Uber reaps network effects by increasing scale</a:t>
            </a:r>
          </a:p>
          <a:p>
            <a:endParaRPr lang="en-US" b="1" dirty="0"/>
          </a:p>
        </p:txBody>
      </p:sp>
    </p:spTree>
    <p:extLst>
      <p:ext uri="{BB962C8B-B14F-4D97-AF65-F5344CB8AC3E}">
        <p14:creationId xmlns:p14="http://schemas.microsoft.com/office/powerpoint/2010/main" val="131854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z="3200" dirty="0"/>
              <a:t>Two-sided platform as a virtual network: components Di complementary with components Sj; has network effects </a:t>
            </a:r>
          </a:p>
        </p:txBody>
      </p:sp>
      <p:sp>
        <p:nvSpPr>
          <p:cNvPr id="77827" name="Picture 3"/>
          <p:cNvSpPr>
            <a:spLocks noChangeAspect="1" noChangeArrowheads="1"/>
          </p:cNvSpPr>
          <p:nvPr/>
        </p:nvSpPr>
        <p:spPr bwMode="auto">
          <a:xfrm>
            <a:off x="1371600" y="2286000"/>
            <a:ext cx="6472238"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7782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A120AFF8-AEC1-43D4-A078-C22A46ACAA57}" type="slidenum">
              <a:rPr lang="el-GR" smtClean="0"/>
              <a:pPr eaLnBrk="1" hangingPunct="1"/>
              <a:t>41</a:t>
            </a:fld>
            <a:endParaRPr lang="el-GR"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719" y="2122714"/>
            <a:ext cx="4419600"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914400" y="2017713"/>
            <a:ext cx="4038600"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eaLnBrk="1" hangingPunct="1">
              <a:lnSpc>
                <a:spcPct val="90000"/>
              </a:lnSpc>
            </a:pPr>
            <a:r>
              <a:rPr lang="en-US" sz="2000" kern="0" dirty="0"/>
              <a:t>In a </a:t>
            </a:r>
            <a:r>
              <a:rPr lang="en-US" sz="2000" i="1" kern="0" dirty="0"/>
              <a:t>virtual network,</a:t>
            </a:r>
            <a:r>
              <a:rPr lang="en-US" sz="2000" kern="0" dirty="0"/>
              <a:t> network effects arise because larger sales of components of type D induce larger availability of complementary components S</a:t>
            </a:r>
            <a:r>
              <a:rPr lang="en-US" sz="2000" kern="0" baseline="-25000" dirty="0"/>
              <a:t>1</a:t>
            </a:r>
            <a:r>
              <a:rPr lang="en-US" sz="2000" kern="0" dirty="0"/>
              <a:t>, ..., S</a:t>
            </a:r>
            <a:r>
              <a:rPr lang="en-US" sz="2000" kern="0" baseline="-25000" dirty="0"/>
              <a:t>n</a:t>
            </a:r>
            <a:r>
              <a:rPr lang="en-US" sz="2000" kern="0" dirty="0"/>
              <a:t>, thereby increasing the value of components of type D</a:t>
            </a:r>
          </a:p>
          <a:p>
            <a:pPr eaLnBrk="1" hangingPunct="1">
              <a:lnSpc>
                <a:spcPct val="90000"/>
              </a:lnSpc>
            </a:pPr>
            <a:r>
              <a:rPr lang="en-US" sz="2000" kern="0" dirty="0"/>
              <a:t>Examples:</a:t>
            </a:r>
          </a:p>
          <a:p>
            <a:pPr lvl="1" eaLnBrk="1" hangingPunct="1">
              <a:lnSpc>
                <a:spcPct val="90000"/>
              </a:lnSpc>
            </a:pPr>
            <a:r>
              <a:rPr lang="en-US" sz="1800" kern="0" dirty="0"/>
              <a:t>CPUs &amp; monitors</a:t>
            </a:r>
          </a:p>
          <a:p>
            <a:pPr lvl="1" eaLnBrk="1" hangingPunct="1">
              <a:lnSpc>
                <a:spcPct val="90000"/>
              </a:lnSpc>
            </a:pPr>
            <a:r>
              <a:rPr lang="en-US" sz="1800" kern="0" dirty="0"/>
              <a:t>Users and advertisers in Yellow Pages or Internet search engines</a:t>
            </a:r>
          </a:p>
          <a:p>
            <a:pPr lvl="1" eaLnBrk="1" hangingPunct="1">
              <a:lnSpc>
                <a:spcPct val="90000"/>
              </a:lnSpc>
            </a:pPr>
            <a:r>
              <a:rPr lang="en-US" sz="1800" kern="0" dirty="0"/>
              <a:t>Uber</a:t>
            </a:r>
          </a:p>
          <a:p>
            <a:pPr lvl="1" eaLnBrk="1" hangingPunct="1">
              <a:lnSpc>
                <a:spcPct val="90000"/>
              </a:lnSpc>
            </a:pPr>
            <a:r>
              <a:rPr lang="en-US" sz="1800" kern="0" dirty="0"/>
              <a:t>Cameras and film</a:t>
            </a:r>
            <a:endParaRPr lang="el-GR" sz="1800" kern="0" dirty="0"/>
          </a:p>
        </p:txBody>
      </p:sp>
    </p:spTree>
    <p:extLst>
      <p:ext uri="{BB962C8B-B14F-4D97-AF65-F5344CB8AC3E}">
        <p14:creationId xmlns:p14="http://schemas.microsoft.com/office/powerpoint/2010/main" val="329328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D1C8-EE0C-47CE-8E87-D620D68723D9}"/>
              </a:ext>
            </a:extLst>
          </p:cNvPr>
          <p:cNvSpPr>
            <a:spLocks noGrp="1"/>
          </p:cNvSpPr>
          <p:nvPr>
            <p:ph type="title"/>
          </p:nvPr>
        </p:nvSpPr>
        <p:spPr/>
        <p:txBody>
          <a:bodyPr/>
          <a:lstStyle/>
          <a:p>
            <a:r>
              <a:rPr lang="en-US" sz="3200" dirty="0"/>
              <a:t>9. What happens when there are two or more competing platforms? Examples</a:t>
            </a:r>
          </a:p>
        </p:txBody>
      </p:sp>
      <p:sp>
        <p:nvSpPr>
          <p:cNvPr id="3" name="Content Placeholder 2">
            <a:extLst>
              <a:ext uri="{FF2B5EF4-FFF2-40B4-BE49-F238E27FC236}">
                <a16:creationId xmlns:a16="http://schemas.microsoft.com/office/drawing/2014/main" id="{87781841-328B-487B-BFD8-32AC5A98820A}"/>
              </a:ext>
            </a:extLst>
          </p:cNvPr>
          <p:cNvSpPr>
            <a:spLocks noGrp="1"/>
          </p:cNvSpPr>
          <p:nvPr>
            <p:ph idx="1"/>
          </p:nvPr>
        </p:nvSpPr>
        <p:spPr>
          <a:xfrm>
            <a:off x="1182688" y="2017712"/>
            <a:ext cx="7772400" cy="4535487"/>
          </a:xfrm>
        </p:spPr>
        <p:txBody>
          <a:bodyPr>
            <a:normAutofit fontScale="85000" lnSpcReduction="20000"/>
          </a:bodyPr>
          <a:lstStyle/>
          <a:p>
            <a:r>
              <a:rPr lang="en-US" dirty="0"/>
              <a:t>Android phones vs iPhones</a:t>
            </a:r>
          </a:p>
          <a:p>
            <a:r>
              <a:rPr lang="en-US" dirty="0"/>
              <a:t>MS-DOS v. DR-DOS (OSs for PCs)</a:t>
            </a:r>
          </a:p>
          <a:p>
            <a:r>
              <a:rPr lang="en-US" dirty="0"/>
              <a:t>Windows v. IBM’s OS/2 (OSs GUIs for PCs) </a:t>
            </a:r>
          </a:p>
          <a:p>
            <a:r>
              <a:rPr lang="en-US" dirty="0"/>
              <a:t>Intel v. AMD microchips for PCs</a:t>
            </a:r>
          </a:p>
          <a:p>
            <a:r>
              <a:rPr lang="en-US" dirty="0"/>
              <a:t>Uber v. Lyft</a:t>
            </a:r>
          </a:p>
          <a:p>
            <a:r>
              <a:rPr lang="en-US" dirty="0"/>
              <a:t>Google search v. Bing search</a:t>
            </a:r>
          </a:p>
          <a:p>
            <a:r>
              <a:rPr lang="en-US" dirty="0"/>
              <a:t>VHS v. Betamax video recorder</a:t>
            </a:r>
          </a:p>
          <a:p>
            <a:r>
              <a:rPr lang="en-US" dirty="0"/>
              <a:t>In most cases, competition results in a </a:t>
            </a:r>
            <a:r>
              <a:rPr lang="en-US" b="1" dirty="0"/>
              <a:t>clear winner</a:t>
            </a:r>
            <a:r>
              <a:rPr lang="en-US" dirty="0"/>
              <a:t>: MS-DOS, Windows, Intel, Uber, Google search, VHS</a:t>
            </a:r>
          </a:p>
          <a:p>
            <a:pPr lvl="1"/>
            <a:r>
              <a:rPr lang="en-US" b="1" dirty="0"/>
              <a:t>Why?</a:t>
            </a:r>
          </a:p>
          <a:p>
            <a:endParaRPr lang="en-US" dirty="0"/>
          </a:p>
        </p:txBody>
      </p:sp>
      <p:sp>
        <p:nvSpPr>
          <p:cNvPr id="4" name="Slide Number Placeholder 3">
            <a:extLst>
              <a:ext uri="{FF2B5EF4-FFF2-40B4-BE49-F238E27FC236}">
                <a16:creationId xmlns:a16="http://schemas.microsoft.com/office/drawing/2014/main" id="{C61507ED-AE79-42AE-A9CF-55700152FF73}"/>
              </a:ext>
            </a:extLst>
          </p:cNvPr>
          <p:cNvSpPr>
            <a:spLocks noGrp="1"/>
          </p:cNvSpPr>
          <p:nvPr>
            <p:ph type="sldNum" sz="quarter" idx="12"/>
          </p:nvPr>
        </p:nvSpPr>
        <p:spPr/>
        <p:txBody>
          <a:bodyPr/>
          <a:lstStyle/>
          <a:p>
            <a:pPr>
              <a:defRPr/>
            </a:pPr>
            <a:fld id="{3649413F-A13E-44E9-A496-781FB1072F9B}" type="slidenum">
              <a:rPr lang="el-GR" smtClean="0"/>
              <a:pPr>
                <a:defRPr/>
              </a:pPr>
              <a:t>42</a:t>
            </a:fld>
            <a:endParaRPr lang="el-GR" dirty="0"/>
          </a:p>
        </p:txBody>
      </p:sp>
    </p:spTree>
    <p:extLst>
      <p:ext uri="{BB962C8B-B14F-4D97-AF65-F5344CB8AC3E}">
        <p14:creationId xmlns:p14="http://schemas.microsoft.com/office/powerpoint/2010/main" val="8109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“Winner-takes-most”</a:t>
            </a:r>
          </a:p>
        </p:txBody>
      </p:sp>
      <p:sp>
        <p:nvSpPr>
          <p:cNvPr id="3" name="Content Placeholder 2"/>
          <p:cNvSpPr>
            <a:spLocks noGrp="1"/>
          </p:cNvSpPr>
          <p:nvPr>
            <p:ph idx="1"/>
          </p:nvPr>
        </p:nvSpPr>
        <p:spPr>
          <a:xfrm>
            <a:off x="914400" y="1846263"/>
            <a:ext cx="7772400" cy="4625975"/>
          </a:xfrm>
        </p:spPr>
        <p:txBody>
          <a:bodyPr>
            <a:normAutofit lnSpcReduction="10000"/>
          </a:bodyPr>
          <a:lstStyle/>
          <a:p>
            <a:r>
              <a:rPr lang="en-US" dirty="0"/>
              <a:t>With network effects, larger sales size is the equivalent to higher quality</a:t>
            </a:r>
          </a:p>
          <a:p>
            <a:r>
              <a:rPr lang="en-US" dirty="0"/>
              <a:t>Consumers prefer products with higher sales because they have many complements</a:t>
            </a:r>
          </a:p>
          <a:p>
            <a:pPr lvl="1"/>
            <a:r>
              <a:rPr lang="en-US" dirty="0"/>
              <a:t>Prefer Windows because of many apps, even when stand-alone Mac is more desirable</a:t>
            </a:r>
          </a:p>
          <a:p>
            <a:pPr lvl="1"/>
            <a:r>
              <a:rPr lang="en-US" dirty="0"/>
              <a:t>Prefer a large instant messenger network to alternative smaller IM network</a:t>
            </a:r>
          </a:p>
          <a:p>
            <a:endParaRPr lang="en-US" dirty="0"/>
          </a:p>
        </p:txBody>
      </p:sp>
      <p:sp>
        <p:nvSpPr>
          <p:cNvPr id="4" name="Slide Number Placeholder 3"/>
          <p:cNvSpPr>
            <a:spLocks noGrp="1"/>
          </p:cNvSpPr>
          <p:nvPr>
            <p:ph type="sldNum" sz="quarter" idx="12"/>
          </p:nvPr>
        </p:nvSpPr>
        <p:spPr/>
        <p:txBody>
          <a:bodyPr/>
          <a:lstStyle/>
          <a:p>
            <a:pPr>
              <a:defRPr/>
            </a:pPr>
            <a:fld id="{3649413F-A13E-44E9-A496-781FB1072F9B}" type="slidenum">
              <a:rPr lang="el-GR" smtClean="0"/>
              <a:pPr>
                <a:defRPr/>
              </a:pPr>
              <a:t>43</a:t>
            </a:fld>
            <a:endParaRPr lang="el-GR" dirty="0"/>
          </a:p>
        </p:txBody>
      </p:sp>
    </p:spTree>
    <p:extLst>
      <p:ext uri="{BB962C8B-B14F-4D97-AF65-F5344CB8AC3E}">
        <p14:creationId xmlns:p14="http://schemas.microsoft.com/office/powerpoint/2010/main" val="877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1C583-82A4-45B4-A87C-F962E3A89B29}"/>
              </a:ext>
            </a:extLst>
          </p:cNvPr>
          <p:cNvSpPr>
            <a:spLocks noGrp="1"/>
          </p:cNvSpPr>
          <p:nvPr>
            <p:ph type="title"/>
          </p:nvPr>
        </p:nvSpPr>
        <p:spPr/>
        <p:txBody>
          <a:bodyPr/>
          <a:lstStyle/>
          <a:p>
            <a:r>
              <a:rPr lang="en-US" sz="4000" dirty="0"/>
              <a:t>“Winner-takes-most” features (1)</a:t>
            </a:r>
          </a:p>
        </p:txBody>
      </p:sp>
      <p:sp>
        <p:nvSpPr>
          <p:cNvPr id="3" name="Content Placeholder 2">
            <a:extLst>
              <a:ext uri="{FF2B5EF4-FFF2-40B4-BE49-F238E27FC236}">
                <a16:creationId xmlns:a16="http://schemas.microsoft.com/office/drawing/2014/main" id="{34ED4655-7E03-41B7-840F-1AEE7DCD9391}"/>
              </a:ext>
            </a:extLst>
          </p:cNvPr>
          <p:cNvSpPr>
            <a:spLocks noGrp="1"/>
          </p:cNvSpPr>
          <p:nvPr>
            <p:ph idx="1"/>
          </p:nvPr>
        </p:nvSpPr>
        <p:spPr/>
        <p:txBody>
          <a:bodyPr/>
          <a:lstStyle/>
          <a:p>
            <a:r>
              <a:rPr lang="en-US" dirty="0"/>
              <a:t>Result 1: High sales make the product more desirable and drive even higher sales (positive feedback loop)</a:t>
            </a:r>
          </a:p>
          <a:p>
            <a:r>
              <a:rPr lang="en-US" dirty="0"/>
              <a:t>Result 2: High inequality in sales and profits across companies</a:t>
            </a:r>
          </a:p>
          <a:p>
            <a:r>
              <a:rPr lang="en-US" dirty="0"/>
              <a:t>Result 3: Very concentrated markets</a:t>
            </a:r>
          </a:p>
          <a:p>
            <a:endParaRPr lang="en-US" dirty="0"/>
          </a:p>
        </p:txBody>
      </p:sp>
      <p:sp>
        <p:nvSpPr>
          <p:cNvPr id="4" name="Slide Number Placeholder 3">
            <a:extLst>
              <a:ext uri="{FF2B5EF4-FFF2-40B4-BE49-F238E27FC236}">
                <a16:creationId xmlns:a16="http://schemas.microsoft.com/office/drawing/2014/main" id="{F44C0EBD-1A39-40F1-A9E9-874387CC32EF}"/>
              </a:ext>
            </a:extLst>
          </p:cNvPr>
          <p:cNvSpPr>
            <a:spLocks noGrp="1"/>
          </p:cNvSpPr>
          <p:nvPr>
            <p:ph type="sldNum" sz="quarter" idx="12"/>
          </p:nvPr>
        </p:nvSpPr>
        <p:spPr/>
        <p:txBody>
          <a:bodyPr/>
          <a:lstStyle/>
          <a:p>
            <a:pPr>
              <a:defRPr/>
            </a:pPr>
            <a:fld id="{3649413F-A13E-44E9-A496-781FB1072F9B}" type="slidenum">
              <a:rPr lang="el-GR" smtClean="0"/>
              <a:pPr>
                <a:defRPr/>
              </a:pPr>
              <a:t>44</a:t>
            </a:fld>
            <a:endParaRPr lang="el-GR" dirty="0"/>
          </a:p>
        </p:txBody>
      </p:sp>
    </p:spTree>
    <p:extLst>
      <p:ext uri="{BB962C8B-B14F-4D97-AF65-F5344CB8AC3E}">
        <p14:creationId xmlns:p14="http://schemas.microsoft.com/office/powerpoint/2010/main" val="146629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92C3-C92F-4B35-ACC8-3EE027518048}"/>
              </a:ext>
            </a:extLst>
          </p:cNvPr>
          <p:cNvSpPr>
            <a:spLocks noGrp="1"/>
          </p:cNvSpPr>
          <p:nvPr>
            <p:ph type="title"/>
          </p:nvPr>
        </p:nvSpPr>
        <p:spPr/>
        <p:txBody>
          <a:bodyPr/>
          <a:lstStyle/>
          <a:p>
            <a:r>
              <a:rPr lang="en-US" sz="4000" dirty="0"/>
              <a:t>“Winner-takes-most” features (2)</a:t>
            </a:r>
          </a:p>
        </p:txBody>
      </p:sp>
      <p:sp>
        <p:nvSpPr>
          <p:cNvPr id="3" name="Content Placeholder 2">
            <a:extLst>
              <a:ext uri="{FF2B5EF4-FFF2-40B4-BE49-F238E27FC236}">
                <a16:creationId xmlns:a16="http://schemas.microsoft.com/office/drawing/2014/main" id="{FD759247-607C-4209-B454-833E8461F409}"/>
              </a:ext>
            </a:extLst>
          </p:cNvPr>
          <p:cNvSpPr>
            <a:spLocks noGrp="1"/>
          </p:cNvSpPr>
          <p:nvPr>
            <p:ph idx="1"/>
          </p:nvPr>
        </p:nvSpPr>
        <p:spPr/>
        <p:txBody>
          <a:bodyPr>
            <a:normAutofit fontScale="92500" lnSpcReduction="20000"/>
          </a:bodyPr>
          <a:lstStyle/>
          <a:p>
            <a:r>
              <a:rPr lang="en-US" dirty="0"/>
              <a:t>Profits of “winners” increase exponentially with scale/sales</a:t>
            </a:r>
          </a:p>
          <a:p>
            <a:r>
              <a:rPr lang="en-US" dirty="0"/>
              <a:t>Top company has much higher sales and profits than the second largest; second one much larger than third, etc.</a:t>
            </a:r>
          </a:p>
          <a:p>
            <a:r>
              <a:rPr lang="en-US" dirty="0"/>
              <a:t>Often the fourth or fifth largest company are too small to make any difference in the market structure</a:t>
            </a:r>
          </a:p>
          <a:p>
            <a:pPr lvl="1"/>
            <a:r>
              <a:rPr lang="en-US" dirty="0"/>
              <a:t>Do you know which is the 4</a:t>
            </a:r>
            <a:r>
              <a:rPr lang="en-US" baseline="30000" dirty="0"/>
              <a:t>th</a:t>
            </a:r>
            <a:r>
              <a:rPr lang="en-US" dirty="0"/>
              <a:t> or 5</a:t>
            </a:r>
            <a:r>
              <a:rPr lang="en-US" baseline="30000" dirty="0"/>
              <a:t>th</a:t>
            </a:r>
            <a:r>
              <a:rPr lang="en-US" dirty="0"/>
              <a:t> largest OSs for PCs? I bet you do not …</a:t>
            </a:r>
          </a:p>
        </p:txBody>
      </p:sp>
      <p:sp>
        <p:nvSpPr>
          <p:cNvPr id="4" name="Slide Number Placeholder 3">
            <a:extLst>
              <a:ext uri="{FF2B5EF4-FFF2-40B4-BE49-F238E27FC236}">
                <a16:creationId xmlns:a16="http://schemas.microsoft.com/office/drawing/2014/main" id="{DB7117D6-01D4-475A-9CF4-050855E362CE}"/>
              </a:ext>
            </a:extLst>
          </p:cNvPr>
          <p:cNvSpPr>
            <a:spLocks noGrp="1"/>
          </p:cNvSpPr>
          <p:nvPr>
            <p:ph type="sldNum" sz="quarter" idx="12"/>
          </p:nvPr>
        </p:nvSpPr>
        <p:spPr/>
        <p:txBody>
          <a:bodyPr/>
          <a:lstStyle/>
          <a:p>
            <a:pPr>
              <a:defRPr/>
            </a:pPr>
            <a:fld id="{3649413F-A13E-44E9-A496-781FB1072F9B}" type="slidenum">
              <a:rPr lang="el-GR" smtClean="0"/>
              <a:pPr>
                <a:defRPr/>
              </a:pPr>
              <a:t>45</a:t>
            </a:fld>
            <a:endParaRPr lang="el-GR" dirty="0"/>
          </a:p>
        </p:txBody>
      </p:sp>
    </p:spTree>
    <p:extLst>
      <p:ext uri="{BB962C8B-B14F-4D97-AF65-F5344CB8AC3E}">
        <p14:creationId xmlns:p14="http://schemas.microsoft.com/office/powerpoint/2010/main" val="66538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FE624-42D1-4DA7-A295-7BDEFB2D8EFF}"/>
              </a:ext>
            </a:extLst>
          </p:cNvPr>
          <p:cNvSpPr>
            <a:spLocks noGrp="1"/>
          </p:cNvSpPr>
          <p:nvPr>
            <p:ph type="title"/>
          </p:nvPr>
        </p:nvSpPr>
        <p:spPr/>
        <p:txBody>
          <a:bodyPr/>
          <a:lstStyle/>
          <a:p>
            <a:r>
              <a:rPr lang="en-US" dirty="0"/>
              <a:t>Winner-takes-most markets</a:t>
            </a:r>
          </a:p>
        </p:txBody>
      </p:sp>
      <p:sp>
        <p:nvSpPr>
          <p:cNvPr id="3" name="Content Placeholder 2">
            <a:extLst>
              <a:ext uri="{FF2B5EF4-FFF2-40B4-BE49-F238E27FC236}">
                <a16:creationId xmlns:a16="http://schemas.microsoft.com/office/drawing/2014/main" id="{DB2D8D4C-A4CD-482A-92B0-C71A69AA453C}"/>
              </a:ext>
            </a:extLst>
          </p:cNvPr>
          <p:cNvSpPr>
            <a:spLocks noGrp="1"/>
          </p:cNvSpPr>
          <p:nvPr>
            <p:ph idx="1"/>
          </p:nvPr>
        </p:nvSpPr>
        <p:spPr/>
        <p:txBody>
          <a:bodyPr/>
          <a:lstStyle/>
          <a:p>
            <a:r>
              <a:rPr lang="en-US" dirty="0"/>
              <a:t>Successes: Windows, Google, Facebook, Adobe, LinkedIn, Visa, MasterCard, Amex, Alibaba, WeChat (Tencent), VHS, Blu-ray</a:t>
            </a:r>
          </a:p>
          <a:p>
            <a:r>
              <a:rPr lang="en-US" dirty="0"/>
              <a:t>Failures: IBM OS/2, Blackberry, Discover Card, Bing, Betamax, HD DVD</a:t>
            </a:r>
          </a:p>
          <a:p>
            <a:endParaRPr lang="en-US" dirty="0"/>
          </a:p>
        </p:txBody>
      </p:sp>
      <p:sp>
        <p:nvSpPr>
          <p:cNvPr id="4" name="Slide Number Placeholder 3">
            <a:extLst>
              <a:ext uri="{FF2B5EF4-FFF2-40B4-BE49-F238E27FC236}">
                <a16:creationId xmlns:a16="http://schemas.microsoft.com/office/drawing/2014/main" id="{23D82D8F-0CEB-4396-B5F8-179AC4EBF41E}"/>
              </a:ext>
            </a:extLst>
          </p:cNvPr>
          <p:cNvSpPr>
            <a:spLocks noGrp="1"/>
          </p:cNvSpPr>
          <p:nvPr>
            <p:ph type="sldNum" sz="quarter" idx="12"/>
          </p:nvPr>
        </p:nvSpPr>
        <p:spPr/>
        <p:txBody>
          <a:bodyPr/>
          <a:lstStyle/>
          <a:p>
            <a:pPr>
              <a:defRPr/>
            </a:pPr>
            <a:fld id="{3649413F-A13E-44E9-A496-781FB1072F9B}" type="slidenum">
              <a:rPr lang="el-GR" smtClean="0"/>
              <a:pPr>
                <a:defRPr/>
              </a:pPr>
              <a:t>46</a:t>
            </a:fld>
            <a:endParaRPr lang="el-GR" dirty="0"/>
          </a:p>
        </p:txBody>
      </p:sp>
    </p:spTree>
    <p:extLst>
      <p:ext uri="{BB962C8B-B14F-4D97-AF65-F5344CB8AC3E}">
        <p14:creationId xmlns:p14="http://schemas.microsoft.com/office/powerpoint/2010/main" val="211288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11. Second reason for success of platforms: they usually have fewer employees and smaller fixed investment than traditional companies</a:t>
            </a:r>
          </a:p>
        </p:txBody>
      </p:sp>
      <p:pic>
        <p:nvPicPr>
          <p:cNvPr id="5" name="Content Placeholder 4"/>
          <p:cNvPicPr>
            <a:picLocks noGrp="1" noChangeAspect="1"/>
          </p:cNvPicPr>
          <p:nvPr>
            <p:ph idx="1"/>
          </p:nvPr>
        </p:nvPicPr>
        <p:blipFill>
          <a:blip r:embed="rId3"/>
          <a:stretch>
            <a:fillRect/>
          </a:stretch>
        </p:blipFill>
        <p:spPr>
          <a:xfrm>
            <a:off x="532277" y="1905000"/>
            <a:ext cx="8249818" cy="4419600"/>
          </a:xfrm>
          <a:prstGeom prst="rect">
            <a:avLst/>
          </a:prstGeom>
        </p:spPr>
      </p:pic>
      <p:sp>
        <p:nvSpPr>
          <p:cNvPr id="4" name="Slide Number Placeholder 3"/>
          <p:cNvSpPr>
            <a:spLocks noGrp="1"/>
          </p:cNvSpPr>
          <p:nvPr>
            <p:ph type="sldNum" sz="quarter" idx="12"/>
          </p:nvPr>
        </p:nvSpPr>
        <p:spPr/>
        <p:txBody>
          <a:bodyPr/>
          <a:lstStyle/>
          <a:p>
            <a:pPr>
              <a:defRPr/>
            </a:pPr>
            <a:fld id="{3649413F-A13E-44E9-A496-781FB1072F9B}" type="slidenum">
              <a:rPr lang="el-GR" smtClean="0"/>
              <a:pPr>
                <a:defRPr/>
              </a:pPr>
              <a:t>47</a:t>
            </a:fld>
            <a:endParaRPr lang="el-GR" dirty="0"/>
          </a:p>
        </p:txBody>
      </p:sp>
    </p:spTree>
    <p:extLst>
      <p:ext uri="{BB962C8B-B14F-4D97-AF65-F5344CB8AC3E}">
        <p14:creationId xmlns:p14="http://schemas.microsoft.com/office/powerpoint/2010/main" val="1862161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High platform profits because they have much smaller fixed investment and fewer employees</a:t>
            </a:r>
          </a:p>
        </p:txBody>
      </p:sp>
      <p:sp>
        <p:nvSpPr>
          <p:cNvPr id="3" name="Content Placeholder 2"/>
          <p:cNvSpPr>
            <a:spLocks noGrp="1"/>
          </p:cNvSpPr>
          <p:nvPr>
            <p:ph idx="1"/>
          </p:nvPr>
        </p:nvSpPr>
        <p:spPr/>
        <p:txBody>
          <a:bodyPr/>
          <a:lstStyle/>
          <a:p>
            <a:r>
              <a:rPr lang="en-US" dirty="0"/>
              <a:t>Uber, the largest taxi company, owns no taxicabs</a:t>
            </a:r>
          </a:p>
          <a:p>
            <a:r>
              <a:rPr lang="en-US" dirty="0"/>
              <a:t>Airbnb, the largest accommodation provider, owns no real estate</a:t>
            </a:r>
          </a:p>
          <a:p>
            <a:r>
              <a:rPr lang="en-US" dirty="0"/>
              <a:t>Alibaba, the most valuable retailer, has no inventory</a:t>
            </a:r>
          </a:p>
          <a:p>
            <a:r>
              <a:rPr lang="en-US" dirty="0"/>
              <a:t>Facebook, the most popular media company, creates no content</a:t>
            </a:r>
          </a:p>
        </p:txBody>
      </p:sp>
      <p:sp>
        <p:nvSpPr>
          <p:cNvPr id="4" name="Slide Number Placeholder 3"/>
          <p:cNvSpPr>
            <a:spLocks noGrp="1"/>
          </p:cNvSpPr>
          <p:nvPr>
            <p:ph type="sldNum" sz="quarter" idx="12"/>
          </p:nvPr>
        </p:nvSpPr>
        <p:spPr/>
        <p:txBody>
          <a:bodyPr/>
          <a:lstStyle/>
          <a:p>
            <a:pPr>
              <a:defRPr/>
            </a:pPr>
            <a:fld id="{3649413F-A13E-44E9-A496-781FB1072F9B}" type="slidenum">
              <a:rPr lang="el-GR" smtClean="0"/>
              <a:pPr>
                <a:defRPr/>
              </a:pPr>
              <a:t>48</a:t>
            </a:fld>
            <a:endParaRPr lang="el-GR" dirty="0"/>
          </a:p>
        </p:txBody>
      </p:sp>
    </p:spTree>
    <p:extLst>
      <p:ext uri="{BB962C8B-B14F-4D97-AF65-F5344CB8AC3E}">
        <p14:creationId xmlns:p14="http://schemas.microsoft.com/office/powerpoint/2010/main" val="131080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E017-188E-429C-A524-D2F36E8BFF71}"/>
              </a:ext>
            </a:extLst>
          </p:cNvPr>
          <p:cNvSpPr>
            <a:spLocks noGrp="1"/>
          </p:cNvSpPr>
          <p:nvPr>
            <p:ph type="title"/>
          </p:nvPr>
        </p:nvSpPr>
        <p:spPr/>
        <p:txBody>
          <a:bodyPr/>
          <a:lstStyle/>
          <a:p>
            <a:r>
              <a:rPr lang="en-US" dirty="0"/>
              <a:t>With small investment and few employees</a:t>
            </a:r>
          </a:p>
        </p:txBody>
      </p:sp>
      <p:sp>
        <p:nvSpPr>
          <p:cNvPr id="3" name="Content Placeholder 2">
            <a:extLst>
              <a:ext uri="{FF2B5EF4-FFF2-40B4-BE49-F238E27FC236}">
                <a16:creationId xmlns:a16="http://schemas.microsoft.com/office/drawing/2014/main" id="{09EC7C8E-6772-4FEE-8616-B506B052D5F8}"/>
              </a:ext>
            </a:extLst>
          </p:cNvPr>
          <p:cNvSpPr>
            <a:spLocks noGrp="1"/>
          </p:cNvSpPr>
          <p:nvPr>
            <p:ph idx="1"/>
          </p:nvPr>
        </p:nvSpPr>
        <p:spPr/>
        <p:txBody>
          <a:bodyPr>
            <a:normAutofit fontScale="92500" lnSpcReduction="20000"/>
          </a:bodyPr>
          <a:lstStyle/>
          <a:p>
            <a:r>
              <a:rPr lang="en-US" dirty="0"/>
              <a:t>Platforms are more flexible than traditional companies</a:t>
            </a:r>
          </a:p>
          <a:p>
            <a:r>
              <a:rPr lang="en-US" dirty="0"/>
              <a:t>In the covid-19 crisis that reduced demand significantly, traditional firms with large fixed assets and many employees were hit much harder than platforms</a:t>
            </a:r>
          </a:p>
          <a:p>
            <a:r>
              <a:rPr lang="en-US" dirty="0"/>
              <a:t>Both traditional firms and platforms lost revenue, but traditional firms could not reduce their costs of fixed assets and labor easily</a:t>
            </a:r>
          </a:p>
        </p:txBody>
      </p:sp>
      <p:sp>
        <p:nvSpPr>
          <p:cNvPr id="4" name="Slide Number Placeholder 3">
            <a:extLst>
              <a:ext uri="{FF2B5EF4-FFF2-40B4-BE49-F238E27FC236}">
                <a16:creationId xmlns:a16="http://schemas.microsoft.com/office/drawing/2014/main" id="{8C407375-43FE-4422-8D26-D76830810FAB}"/>
              </a:ext>
            </a:extLst>
          </p:cNvPr>
          <p:cNvSpPr>
            <a:spLocks noGrp="1"/>
          </p:cNvSpPr>
          <p:nvPr>
            <p:ph type="sldNum" sz="quarter" idx="12"/>
          </p:nvPr>
        </p:nvSpPr>
        <p:spPr/>
        <p:txBody>
          <a:bodyPr/>
          <a:lstStyle/>
          <a:p>
            <a:pPr>
              <a:defRPr/>
            </a:pPr>
            <a:fld id="{3649413F-A13E-44E9-A496-781FB1072F9B}" type="slidenum">
              <a:rPr lang="el-GR" smtClean="0"/>
              <a:pPr>
                <a:defRPr/>
              </a:pPr>
              <a:t>49</a:t>
            </a:fld>
            <a:endParaRPr lang="el-GR" dirty="0"/>
          </a:p>
        </p:txBody>
      </p:sp>
    </p:spTree>
    <p:extLst>
      <p:ext uri="{BB962C8B-B14F-4D97-AF65-F5344CB8AC3E}">
        <p14:creationId xmlns:p14="http://schemas.microsoft.com/office/powerpoint/2010/main" val="333920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D355-C78C-41AD-9DE5-7AF2EC503266}"/>
              </a:ext>
            </a:extLst>
          </p:cNvPr>
          <p:cNvSpPr>
            <a:spLocks noGrp="1"/>
          </p:cNvSpPr>
          <p:nvPr>
            <p:ph type="title"/>
          </p:nvPr>
        </p:nvSpPr>
        <p:spPr/>
        <p:txBody>
          <a:bodyPr/>
          <a:lstStyle/>
          <a:p>
            <a:r>
              <a:rPr lang="en-US" sz="4400" dirty="0"/>
              <a:t>Public roads as multi-sided platforms for cars and trucks</a:t>
            </a:r>
            <a:endParaRPr lang="en-US" dirty="0"/>
          </a:p>
        </p:txBody>
      </p:sp>
      <p:pic>
        <p:nvPicPr>
          <p:cNvPr id="6" name="Content Placeholder 5" descr="A highway with cars parked on the side of a road&#10;&#10;Description automatically generated">
            <a:extLst>
              <a:ext uri="{FF2B5EF4-FFF2-40B4-BE49-F238E27FC236}">
                <a16:creationId xmlns:a16="http://schemas.microsoft.com/office/drawing/2014/main" id="{E66E2AAE-B0D0-4165-82A0-62A2E96632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3741" y="4118927"/>
            <a:ext cx="3756518" cy="2501900"/>
          </a:xfrm>
        </p:spPr>
      </p:pic>
      <p:sp>
        <p:nvSpPr>
          <p:cNvPr id="4" name="Slide Number Placeholder 3">
            <a:extLst>
              <a:ext uri="{FF2B5EF4-FFF2-40B4-BE49-F238E27FC236}">
                <a16:creationId xmlns:a16="http://schemas.microsoft.com/office/drawing/2014/main" id="{DD0071B8-3DC1-4188-91FB-105FC227C01E}"/>
              </a:ext>
            </a:extLst>
          </p:cNvPr>
          <p:cNvSpPr>
            <a:spLocks noGrp="1"/>
          </p:cNvSpPr>
          <p:nvPr>
            <p:ph type="sldNum" sz="quarter" idx="12"/>
          </p:nvPr>
        </p:nvSpPr>
        <p:spPr/>
        <p:txBody>
          <a:bodyPr/>
          <a:lstStyle/>
          <a:p>
            <a:pPr>
              <a:defRPr/>
            </a:pPr>
            <a:fld id="{3649413F-A13E-44E9-A496-781FB1072F9B}" type="slidenum">
              <a:rPr lang="el-GR" smtClean="0"/>
              <a:pPr>
                <a:defRPr/>
              </a:pPr>
              <a:t>5</a:t>
            </a:fld>
            <a:endParaRPr lang="el-GR" dirty="0"/>
          </a:p>
        </p:txBody>
      </p:sp>
      <p:pic>
        <p:nvPicPr>
          <p:cNvPr id="4100" name="Picture 4" descr="The 10 Best BMW Cars, Ranked | HotCars">
            <a:extLst>
              <a:ext uri="{FF2B5EF4-FFF2-40B4-BE49-F238E27FC236}">
                <a16:creationId xmlns:a16="http://schemas.microsoft.com/office/drawing/2014/main" id="{609CAC63-CB54-44D0-B856-07EE05CD9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87" y="2051209"/>
            <a:ext cx="295275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PS has been quietly delivering cargo using self-driving trucks - The Verge">
            <a:extLst>
              <a:ext uri="{FF2B5EF4-FFF2-40B4-BE49-F238E27FC236}">
                <a16:creationId xmlns:a16="http://schemas.microsoft.com/office/drawing/2014/main" id="{5F4101A5-DAD7-48B7-B10C-271EBBEC90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918" y="1856740"/>
            <a:ext cx="2466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7" name="Line 16">
            <a:extLst>
              <a:ext uri="{FF2B5EF4-FFF2-40B4-BE49-F238E27FC236}">
                <a16:creationId xmlns:a16="http://schemas.microsoft.com/office/drawing/2014/main" id="{FBE52CB2-ACE8-42EF-A707-DDD45852E34F}"/>
              </a:ext>
            </a:extLst>
          </p:cNvPr>
          <p:cNvSpPr>
            <a:spLocks noChangeShapeType="1"/>
          </p:cNvSpPr>
          <p:nvPr/>
        </p:nvSpPr>
        <p:spPr bwMode="auto">
          <a:xfrm flipH="1">
            <a:off x="6478269" y="3853497"/>
            <a:ext cx="838201" cy="16329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8" name="Line 16">
            <a:extLst>
              <a:ext uri="{FF2B5EF4-FFF2-40B4-BE49-F238E27FC236}">
                <a16:creationId xmlns:a16="http://schemas.microsoft.com/office/drawing/2014/main" id="{58C56C98-06A7-4501-AE9E-ACBD7E1EFD1C}"/>
              </a:ext>
            </a:extLst>
          </p:cNvPr>
          <p:cNvSpPr>
            <a:spLocks noChangeShapeType="1"/>
          </p:cNvSpPr>
          <p:nvPr/>
        </p:nvSpPr>
        <p:spPr bwMode="auto">
          <a:xfrm>
            <a:off x="1828799" y="3771900"/>
            <a:ext cx="692151" cy="1562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337791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Traditionally, the focus of the company was internal</a:t>
            </a:r>
          </a:p>
        </p:txBody>
      </p:sp>
      <p:sp>
        <p:nvSpPr>
          <p:cNvPr id="3" name="Content Placeholder 2"/>
          <p:cNvSpPr>
            <a:spLocks noGrp="1"/>
          </p:cNvSpPr>
          <p:nvPr>
            <p:ph idx="1"/>
          </p:nvPr>
        </p:nvSpPr>
        <p:spPr/>
        <p:txBody>
          <a:bodyPr>
            <a:normAutofit/>
          </a:bodyPr>
          <a:lstStyle/>
          <a:p>
            <a:r>
              <a:rPr lang="en-US" dirty="0"/>
              <a:t>Tweaking the value chain to make perfect products</a:t>
            </a:r>
          </a:p>
          <a:p>
            <a:r>
              <a:rPr lang="en-US" dirty="0"/>
              <a:t>In contrast, for platforms the focus is </a:t>
            </a:r>
            <a:r>
              <a:rPr lang="en-US" u="sng" dirty="0"/>
              <a:t>external</a:t>
            </a:r>
          </a:p>
          <a:p>
            <a:pPr lvl="1"/>
            <a:r>
              <a:rPr lang="en-US" dirty="0"/>
              <a:t>A platform tries to bring together as many as possible from both (or all) sides, match them and create transactions</a:t>
            </a:r>
          </a:p>
          <a:p>
            <a:pPr lvl="1"/>
            <a:r>
              <a:rPr lang="en-US" dirty="0"/>
              <a:t>Need to minimize the conflicts among them</a:t>
            </a:r>
          </a:p>
        </p:txBody>
      </p:sp>
      <p:sp>
        <p:nvSpPr>
          <p:cNvPr id="4" name="Slide Number Placeholder 3"/>
          <p:cNvSpPr>
            <a:spLocks noGrp="1"/>
          </p:cNvSpPr>
          <p:nvPr>
            <p:ph type="sldNum" sz="quarter" idx="12"/>
          </p:nvPr>
        </p:nvSpPr>
        <p:spPr/>
        <p:txBody>
          <a:bodyPr/>
          <a:lstStyle/>
          <a:p>
            <a:pPr>
              <a:defRPr/>
            </a:pPr>
            <a:fld id="{3649413F-A13E-44E9-A496-781FB1072F9B}" type="slidenum">
              <a:rPr lang="el-GR" smtClean="0"/>
              <a:pPr>
                <a:defRPr/>
              </a:pPr>
              <a:t>50</a:t>
            </a:fld>
            <a:endParaRPr lang="el-GR" dirty="0"/>
          </a:p>
        </p:txBody>
      </p:sp>
    </p:spTree>
    <p:extLst>
      <p:ext uri="{BB962C8B-B14F-4D97-AF65-F5344CB8AC3E}">
        <p14:creationId xmlns:p14="http://schemas.microsoft.com/office/powerpoint/2010/main" val="198017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163B2-62B2-479B-9C68-ECFF77D1ED30}"/>
              </a:ext>
            </a:extLst>
          </p:cNvPr>
          <p:cNvSpPr>
            <a:spLocks noGrp="1"/>
          </p:cNvSpPr>
          <p:nvPr>
            <p:ph type="title"/>
          </p:nvPr>
        </p:nvSpPr>
        <p:spPr/>
        <p:txBody>
          <a:bodyPr/>
          <a:lstStyle/>
          <a:p>
            <a:r>
              <a:rPr lang="en-US" dirty="0"/>
              <a:t>13. Multi-homing and competition</a:t>
            </a:r>
          </a:p>
        </p:txBody>
      </p:sp>
      <p:sp>
        <p:nvSpPr>
          <p:cNvPr id="3" name="Content Placeholder 2">
            <a:extLst>
              <a:ext uri="{FF2B5EF4-FFF2-40B4-BE49-F238E27FC236}">
                <a16:creationId xmlns:a16="http://schemas.microsoft.com/office/drawing/2014/main" id="{75D4A087-7197-4C82-AD28-D4DFBD6104DD}"/>
              </a:ext>
            </a:extLst>
          </p:cNvPr>
          <p:cNvSpPr>
            <a:spLocks noGrp="1"/>
          </p:cNvSpPr>
          <p:nvPr>
            <p:ph idx="1"/>
          </p:nvPr>
        </p:nvSpPr>
        <p:spPr/>
        <p:txBody>
          <a:bodyPr>
            <a:normAutofit fontScale="85000" lnSpcReduction="20000"/>
          </a:bodyPr>
          <a:lstStyle/>
          <a:p>
            <a:r>
              <a:rPr lang="en-US" dirty="0"/>
              <a:t>Multi-home = same agent uses multiple platforms that provide similar services</a:t>
            </a:r>
          </a:p>
          <a:p>
            <a:pPr lvl="1"/>
            <a:r>
              <a:rPr lang="en-US" dirty="0"/>
              <a:t>Ex. Uber/Lyft</a:t>
            </a:r>
          </a:p>
          <a:p>
            <a:pPr lvl="2"/>
            <a:r>
              <a:rPr lang="en-US" dirty="0"/>
              <a:t>User can easily use both, depending on convenience and price</a:t>
            </a:r>
          </a:p>
          <a:p>
            <a:pPr lvl="2"/>
            <a:r>
              <a:rPr lang="en-US" dirty="0"/>
              <a:t>Driver can work for either one, depending on availability and pay </a:t>
            </a:r>
          </a:p>
          <a:p>
            <a:r>
              <a:rPr lang="en-US" dirty="0"/>
              <a:t>Single-home examples</a:t>
            </a:r>
          </a:p>
          <a:p>
            <a:pPr lvl="1"/>
            <a:r>
              <a:rPr lang="en-US" dirty="0"/>
              <a:t>Cell phones: most users have only one phone</a:t>
            </a:r>
          </a:p>
          <a:p>
            <a:pPr lvl="1"/>
            <a:r>
              <a:rPr lang="en-US" dirty="0"/>
              <a:t>PCs or Macs: most users use only one </a:t>
            </a:r>
          </a:p>
          <a:p>
            <a:pPr lvl="1"/>
            <a:r>
              <a:rPr lang="en-US" dirty="0"/>
              <a:t>Even though each user has many credit cards, typically users use only one most of the time</a:t>
            </a:r>
          </a:p>
        </p:txBody>
      </p:sp>
      <p:sp>
        <p:nvSpPr>
          <p:cNvPr id="4" name="Slide Number Placeholder 3">
            <a:extLst>
              <a:ext uri="{FF2B5EF4-FFF2-40B4-BE49-F238E27FC236}">
                <a16:creationId xmlns:a16="http://schemas.microsoft.com/office/drawing/2014/main" id="{70788A5F-6E3E-4F2F-BAD6-EF07CB5A1F47}"/>
              </a:ext>
            </a:extLst>
          </p:cNvPr>
          <p:cNvSpPr>
            <a:spLocks noGrp="1"/>
          </p:cNvSpPr>
          <p:nvPr>
            <p:ph type="sldNum" sz="quarter" idx="12"/>
          </p:nvPr>
        </p:nvSpPr>
        <p:spPr/>
        <p:txBody>
          <a:bodyPr/>
          <a:lstStyle/>
          <a:p>
            <a:pPr>
              <a:defRPr/>
            </a:pPr>
            <a:fld id="{3649413F-A13E-44E9-A496-781FB1072F9B}" type="slidenum">
              <a:rPr lang="el-GR" smtClean="0"/>
              <a:pPr>
                <a:defRPr/>
              </a:pPr>
              <a:t>51</a:t>
            </a:fld>
            <a:endParaRPr lang="el-GR" dirty="0"/>
          </a:p>
        </p:txBody>
      </p:sp>
    </p:spTree>
    <p:extLst>
      <p:ext uri="{BB962C8B-B14F-4D97-AF65-F5344CB8AC3E}">
        <p14:creationId xmlns:p14="http://schemas.microsoft.com/office/powerpoint/2010/main" val="8451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8C0B-4570-437A-AE48-31273703A0E2}"/>
              </a:ext>
            </a:extLst>
          </p:cNvPr>
          <p:cNvSpPr>
            <a:spLocks noGrp="1"/>
          </p:cNvSpPr>
          <p:nvPr>
            <p:ph type="title"/>
          </p:nvPr>
        </p:nvSpPr>
        <p:spPr/>
        <p:txBody>
          <a:bodyPr/>
          <a:lstStyle/>
          <a:p>
            <a:r>
              <a:rPr lang="en-US" dirty="0"/>
              <a:t>Multi-homing and “tipping” to dominance or monopoly</a:t>
            </a:r>
          </a:p>
        </p:txBody>
      </p:sp>
      <p:sp>
        <p:nvSpPr>
          <p:cNvPr id="3" name="Content Placeholder 2">
            <a:extLst>
              <a:ext uri="{FF2B5EF4-FFF2-40B4-BE49-F238E27FC236}">
                <a16:creationId xmlns:a16="http://schemas.microsoft.com/office/drawing/2014/main" id="{9A760339-A5E1-47DA-845F-6B3C8425486D}"/>
              </a:ext>
            </a:extLst>
          </p:cNvPr>
          <p:cNvSpPr>
            <a:spLocks noGrp="1"/>
          </p:cNvSpPr>
          <p:nvPr>
            <p:ph idx="1"/>
          </p:nvPr>
        </p:nvSpPr>
        <p:spPr/>
        <p:txBody>
          <a:bodyPr>
            <a:normAutofit fontScale="85000" lnSpcReduction="10000"/>
          </a:bodyPr>
          <a:lstStyle/>
          <a:p>
            <a:r>
              <a:rPr lang="en-US" dirty="0"/>
              <a:t>Often, an industry starts with multi-homing but ends with a single dominant platform. This is called </a:t>
            </a:r>
            <a:r>
              <a:rPr lang="en-US" b="1" dirty="0"/>
              <a:t>tipping</a:t>
            </a:r>
            <a:r>
              <a:rPr lang="en-US" dirty="0"/>
              <a:t>.</a:t>
            </a:r>
          </a:p>
          <a:p>
            <a:r>
              <a:rPr lang="en-US" dirty="0"/>
              <a:t>Examples:</a:t>
            </a:r>
          </a:p>
          <a:p>
            <a:pPr lvl="1"/>
            <a:r>
              <a:rPr lang="en-US" dirty="0"/>
              <a:t>PCs OSs: originally MS-DOS and DR-DOS, tipped to MS-DOS</a:t>
            </a:r>
          </a:p>
          <a:p>
            <a:pPr lvl="1"/>
            <a:r>
              <a:rPr lang="en-US" dirty="0"/>
              <a:t>PCs OSs GUIs: originally Windows and IBMs’ OS/2, tipped to Windows</a:t>
            </a:r>
          </a:p>
          <a:p>
            <a:pPr lvl="1"/>
            <a:r>
              <a:rPr lang="en-US" dirty="0"/>
              <a:t>Betamax and VHS video recorders tipped to VHS</a:t>
            </a:r>
          </a:p>
          <a:p>
            <a:pPr lvl="1"/>
            <a:r>
              <a:rPr lang="en-US" dirty="0"/>
              <a:t>HD DVD and Blue-ray players tipped to Blue-ray</a:t>
            </a:r>
          </a:p>
        </p:txBody>
      </p:sp>
      <p:sp>
        <p:nvSpPr>
          <p:cNvPr id="4" name="Slide Number Placeholder 3">
            <a:extLst>
              <a:ext uri="{FF2B5EF4-FFF2-40B4-BE49-F238E27FC236}">
                <a16:creationId xmlns:a16="http://schemas.microsoft.com/office/drawing/2014/main" id="{5E212307-2ACF-48D2-98E5-8758C4FBB13C}"/>
              </a:ext>
            </a:extLst>
          </p:cNvPr>
          <p:cNvSpPr>
            <a:spLocks noGrp="1"/>
          </p:cNvSpPr>
          <p:nvPr>
            <p:ph type="sldNum" sz="quarter" idx="12"/>
          </p:nvPr>
        </p:nvSpPr>
        <p:spPr/>
        <p:txBody>
          <a:bodyPr/>
          <a:lstStyle/>
          <a:p>
            <a:pPr>
              <a:defRPr/>
            </a:pPr>
            <a:fld id="{3649413F-A13E-44E9-A496-781FB1072F9B}" type="slidenum">
              <a:rPr lang="el-GR" smtClean="0"/>
              <a:pPr>
                <a:defRPr/>
              </a:pPr>
              <a:t>52</a:t>
            </a:fld>
            <a:endParaRPr lang="el-GR" dirty="0"/>
          </a:p>
        </p:txBody>
      </p:sp>
    </p:spTree>
    <p:extLst>
      <p:ext uri="{BB962C8B-B14F-4D97-AF65-F5344CB8AC3E}">
        <p14:creationId xmlns:p14="http://schemas.microsoft.com/office/powerpoint/2010/main" val="93363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CCB9-CC59-4896-BAFA-013A0410866F}"/>
              </a:ext>
            </a:extLst>
          </p:cNvPr>
          <p:cNvSpPr>
            <a:spLocks noGrp="1"/>
          </p:cNvSpPr>
          <p:nvPr>
            <p:ph type="title"/>
          </p:nvPr>
        </p:nvSpPr>
        <p:spPr/>
        <p:txBody>
          <a:bodyPr/>
          <a:lstStyle/>
          <a:p>
            <a:r>
              <a:rPr lang="en-US" sz="3600" dirty="0"/>
              <a:t>14. High barriers to entry can freeze industry structure for some time</a:t>
            </a:r>
          </a:p>
        </p:txBody>
      </p:sp>
      <p:sp>
        <p:nvSpPr>
          <p:cNvPr id="3" name="Content Placeholder 2">
            <a:extLst>
              <a:ext uri="{FF2B5EF4-FFF2-40B4-BE49-F238E27FC236}">
                <a16:creationId xmlns:a16="http://schemas.microsoft.com/office/drawing/2014/main" id="{5ADB841B-2381-4C7C-A46C-B675226AA7E9}"/>
              </a:ext>
            </a:extLst>
          </p:cNvPr>
          <p:cNvSpPr>
            <a:spLocks noGrp="1"/>
          </p:cNvSpPr>
          <p:nvPr>
            <p:ph idx="1"/>
          </p:nvPr>
        </p:nvSpPr>
        <p:spPr/>
        <p:txBody>
          <a:bodyPr>
            <a:normAutofit fontScale="77500" lnSpcReduction="20000"/>
          </a:bodyPr>
          <a:lstStyle/>
          <a:p>
            <a:r>
              <a:rPr lang="en-US" dirty="0"/>
              <a:t>Often very hard to replicate a platform ecosystem because</a:t>
            </a:r>
          </a:p>
          <a:p>
            <a:pPr lvl="1"/>
            <a:r>
              <a:rPr lang="en-US" dirty="0"/>
              <a:t>Need demand from both (or many) sides</a:t>
            </a:r>
          </a:p>
          <a:p>
            <a:pPr lvl="1"/>
            <a:r>
              <a:rPr lang="en-US" dirty="0"/>
              <a:t>Both individuals and apps will flock to the dominant platform because there is more business there</a:t>
            </a:r>
          </a:p>
          <a:p>
            <a:r>
              <a:rPr lang="en-US" dirty="0"/>
              <a:t>Therefore, typically high barriers to entry in platforms</a:t>
            </a:r>
          </a:p>
          <a:p>
            <a:pPr lvl="1"/>
            <a:r>
              <a:rPr lang="en-US" dirty="0"/>
              <a:t>Microsoft dominant in PCs OS for 40+ years</a:t>
            </a:r>
          </a:p>
          <a:p>
            <a:pPr lvl="1"/>
            <a:r>
              <a:rPr lang="en-US" dirty="0"/>
              <a:t>Dominance in games changes only with a new platform</a:t>
            </a:r>
          </a:p>
          <a:p>
            <a:r>
              <a:rPr lang="en-US" dirty="0"/>
              <a:t>However, significant innovation can overcome barriers to entry</a:t>
            </a:r>
          </a:p>
          <a:p>
            <a:pPr lvl="1"/>
            <a:r>
              <a:rPr lang="en-US" dirty="0"/>
              <a:t>Google organic search vs. old Yahoo search</a:t>
            </a:r>
          </a:p>
        </p:txBody>
      </p:sp>
      <p:sp>
        <p:nvSpPr>
          <p:cNvPr id="4" name="Slide Number Placeholder 3">
            <a:extLst>
              <a:ext uri="{FF2B5EF4-FFF2-40B4-BE49-F238E27FC236}">
                <a16:creationId xmlns:a16="http://schemas.microsoft.com/office/drawing/2014/main" id="{CCFACD96-691A-4E23-8545-B7C1D3A12B11}"/>
              </a:ext>
            </a:extLst>
          </p:cNvPr>
          <p:cNvSpPr>
            <a:spLocks noGrp="1"/>
          </p:cNvSpPr>
          <p:nvPr>
            <p:ph type="sldNum" sz="quarter" idx="12"/>
          </p:nvPr>
        </p:nvSpPr>
        <p:spPr/>
        <p:txBody>
          <a:bodyPr/>
          <a:lstStyle/>
          <a:p>
            <a:pPr>
              <a:defRPr/>
            </a:pPr>
            <a:fld id="{3649413F-A13E-44E9-A496-781FB1072F9B}" type="slidenum">
              <a:rPr lang="el-GR" smtClean="0"/>
              <a:pPr>
                <a:defRPr/>
              </a:pPr>
              <a:t>53</a:t>
            </a:fld>
            <a:endParaRPr lang="el-GR" dirty="0"/>
          </a:p>
        </p:txBody>
      </p:sp>
    </p:spTree>
    <p:extLst>
      <p:ext uri="{BB962C8B-B14F-4D97-AF65-F5344CB8AC3E}">
        <p14:creationId xmlns:p14="http://schemas.microsoft.com/office/powerpoint/2010/main" val="19334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916" y="533400"/>
            <a:ext cx="7572375" cy="1181101"/>
          </a:xfrm>
        </p:spPr>
        <p:txBody>
          <a:bodyPr/>
          <a:lstStyle/>
          <a:p>
            <a:r>
              <a:rPr lang="en-US" sz="3400" dirty="0"/>
              <a:t>15. More efficient platforms disrupt traditional business</a:t>
            </a:r>
          </a:p>
        </p:txBody>
      </p:sp>
      <p:sp>
        <p:nvSpPr>
          <p:cNvPr id="3" name="Content Placeholder 2"/>
          <p:cNvSpPr>
            <a:spLocks noGrp="1"/>
          </p:cNvSpPr>
          <p:nvPr>
            <p:ph idx="1"/>
          </p:nvPr>
        </p:nvSpPr>
        <p:spPr/>
        <p:txBody>
          <a:bodyPr/>
          <a:lstStyle/>
          <a:p>
            <a:r>
              <a:rPr lang="en-US" dirty="0"/>
              <a:t>Amazon displaced bookstores for hard copy books and is now displacing retailers in many types of products</a:t>
            </a:r>
          </a:p>
          <a:p>
            <a:r>
              <a:rPr lang="en-US" dirty="0"/>
              <a:t>Netflix, Hulu, Amazon displacing subscription cable TV</a:t>
            </a:r>
          </a:p>
          <a:p>
            <a:r>
              <a:rPr lang="en-US" dirty="0"/>
              <a:t>Google, Bing displaced the “yellow pages” advertising phone books</a:t>
            </a:r>
          </a:p>
          <a:p>
            <a:endParaRPr lang="en-US" dirty="0"/>
          </a:p>
        </p:txBody>
      </p:sp>
      <p:sp>
        <p:nvSpPr>
          <p:cNvPr id="4" name="Slide Number Placeholder 3"/>
          <p:cNvSpPr>
            <a:spLocks noGrp="1"/>
          </p:cNvSpPr>
          <p:nvPr>
            <p:ph type="sldNum" sz="quarter" idx="12"/>
          </p:nvPr>
        </p:nvSpPr>
        <p:spPr/>
        <p:txBody>
          <a:bodyPr/>
          <a:lstStyle/>
          <a:p>
            <a:pPr>
              <a:defRPr/>
            </a:pPr>
            <a:fld id="{3649413F-A13E-44E9-A496-781FB1072F9B}" type="slidenum">
              <a:rPr lang="el-GR" smtClean="0"/>
              <a:pPr>
                <a:defRPr/>
              </a:pPr>
              <a:t>54</a:t>
            </a:fld>
            <a:endParaRPr lang="el-GR" dirty="0"/>
          </a:p>
        </p:txBody>
      </p:sp>
    </p:spTree>
    <p:extLst>
      <p:ext uri="{BB962C8B-B14F-4D97-AF65-F5344CB8AC3E}">
        <p14:creationId xmlns:p14="http://schemas.microsoft.com/office/powerpoint/2010/main" val="403412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BA90-40EE-4D77-9D24-6F1C0FDE3585}"/>
              </a:ext>
            </a:extLst>
          </p:cNvPr>
          <p:cNvSpPr>
            <a:spLocks noGrp="1"/>
          </p:cNvSpPr>
          <p:nvPr>
            <p:ph type="title"/>
          </p:nvPr>
        </p:nvSpPr>
        <p:spPr/>
        <p:txBody>
          <a:bodyPr/>
          <a:lstStyle/>
          <a:p>
            <a:r>
              <a:rPr lang="en-US" sz="3400" dirty="0"/>
              <a:t>Platforms disrupt traditional business by creating new or enhanced products</a:t>
            </a:r>
          </a:p>
        </p:txBody>
      </p:sp>
      <p:sp>
        <p:nvSpPr>
          <p:cNvPr id="3" name="Content Placeholder 2">
            <a:extLst>
              <a:ext uri="{FF2B5EF4-FFF2-40B4-BE49-F238E27FC236}">
                <a16:creationId xmlns:a16="http://schemas.microsoft.com/office/drawing/2014/main" id="{41473996-6CAA-4548-86BD-A651B33F6E0D}"/>
              </a:ext>
            </a:extLst>
          </p:cNvPr>
          <p:cNvSpPr>
            <a:spLocks noGrp="1"/>
          </p:cNvSpPr>
          <p:nvPr>
            <p:ph idx="1"/>
          </p:nvPr>
        </p:nvSpPr>
        <p:spPr/>
        <p:txBody>
          <a:bodyPr/>
          <a:lstStyle/>
          <a:p>
            <a:r>
              <a:rPr lang="en-US" dirty="0"/>
              <a:t>eBook platforms Kindle and Nook</a:t>
            </a:r>
          </a:p>
          <a:p>
            <a:r>
              <a:rPr lang="en-US" dirty="0"/>
              <a:t>Uber, Lyft reserve in real time</a:t>
            </a:r>
          </a:p>
          <a:p>
            <a:r>
              <a:rPr lang="en-US" dirty="0"/>
              <a:t>Airbnb in short-term rentals</a:t>
            </a:r>
          </a:p>
          <a:p>
            <a:r>
              <a:rPr lang="en-US" dirty="0"/>
              <a:t>M-Pesa platform transferring money across cell phones in Africa (using SMS)</a:t>
            </a:r>
          </a:p>
        </p:txBody>
      </p:sp>
      <p:sp>
        <p:nvSpPr>
          <p:cNvPr id="4" name="Slide Number Placeholder 3">
            <a:extLst>
              <a:ext uri="{FF2B5EF4-FFF2-40B4-BE49-F238E27FC236}">
                <a16:creationId xmlns:a16="http://schemas.microsoft.com/office/drawing/2014/main" id="{C853C272-C15B-4230-97D9-5D84EF09EAE5}"/>
              </a:ext>
            </a:extLst>
          </p:cNvPr>
          <p:cNvSpPr>
            <a:spLocks noGrp="1"/>
          </p:cNvSpPr>
          <p:nvPr>
            <p:ph type="sldNum" sz="quarter" idx="12"/>
          </p:nvPr>
        </p:nvSpPr>
        <p:spPr/>
        <p:txBody>
          <a:bodyPr/>
          <a:lstStyle/>
          <a:p>
            <a:pPr>
              <a:defRPr/>
            </a:pPr>
            <a:fld id="{3649413F-A13E-44E9-A496-781FB1072F9B}" type="slidenum">
              <a:rPr lang="el-GR" smtClean="0"/>
              <a:pPr>
                <a:defRPr/>
              </a:pPr>
              <a:t>55</a:t>
            </a:fld>
            <a:endParaRPr lang="el-GR" dirty="0"/>
          </a:p>
        </p:txBody>
      </p:sp>
    </p:spTree>
    <p:extLst>
      <p:ext uri="{BB962C8B-B14F-4D97-AF65-F5344CB8AC3E}">
        <p14:creationId xmlns:p14="http://schemas.microsoft.com/office/powerpoint/2010/main" val="361447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16. Not easy to do platforms correctly</a:t>
            </a:r>
          </a:p>
        </p:txBody>
      </p:sp>
      <p:sp>
        <p:nvSpPr>
          <p:cNvPr id="3" name="Content Placeholder 2"/>
          <p:cNvSpPr>
            <a:spLocks noGrp="1"/>
          </p:cNvSpPr>
          <p:nvPr>
            <p:ph idx="1"/>
          </p:nvPr>
        </p:nvSpPr>
        <p:spPr/>
        <p:txBody>
          <a:bodyPr/>
          <a:lstStyle/>
          <a:p>
            <a:r>
              <a:rPr lang="en-US" dirty="0"/>
              <a:t>Microsoft almost killed the Mac in the 1980s by attracting more developers to write applications for Windows</a:t>
            </a:r>
          </a:p>
          <a:p>
            <a:r>
              <a:rPr lang="en-US" dirty="0"/>
              <a:t>Microsoft killed IBM’s OS/2</a:t>
            </a:r>
          </a:p>
          <a:p>
            <a:r>
              <a:rPr lang="en-US" dirty="0"/>
              <a:t>Recently, Android and Apple killed Microsoft’s cellphones</a:t>
            </a:r>
          </a:p>
          <a:p>
            <a:r>
              <a:rPr lang="en-US" dirty="0"/>
              <a:t>Android (Google) is taking over from iPhone as dominant phone platform </a:t>
            </a:r>
          </a:p>
        </p:txBody>
      </p:sp>
      <p:sp>
        <p:nvSpPr>
          <p:cNvPr id="4" name="Slide Number Placeholder 3"/>
          <p:cNvSpPr>
            <a:spLocks noGrp="1"/>
          </p:cNvSpPr>
          <p:nvPr>
            <p:ph type="sldNum" sz="quarter" idx="12"/>
          </p:nvPr>
        </p:nvSpPr>
        <p:spPr/>
        <p:txBody>
          <a:bodyPr/>
          <a:lstStyle/>
          <a:p>
            <a:pPr>
              <a:defRPr/>
            </a:pPr>
            <a:fld id="{3649413F-A13E-44E9-A496-781FB1072F9B}" type="slidenum">
              <a:rPr lang="el-GR" smtClean="0"/>
              <a:pPr>
                <a:defRPr/>
              </a:pPr>
              <a:t>56</a:t>
            </a:fld>
            <a:endParaRPr lang="el-GR" dirty="0"/>
          </a:p>
        </p:txBody>
      </p:sp>
    </p:spTree>
    <p:extLst>
      <p:ext uri="{BB962C8B-B14F-4D97-AF65-F5344CB8AC3E}">
        <p14:creationId xmlns:p14="http://schemas.microsoft.com/office/powerpoint/2010/main" val="172000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5320-83D9-446A-8C41-310191DC5E2F}"/>
              </a:ext>
            </a:extLst>
          </p:cNvPr>
          <p:cNvSpPr>
            <a:spLocks noGrp="1"/>
          </p:cNvSpPr>
          <p:nvPr>
            <p:ph type="title"/>
          </p:nvPr>
        </p:nvSpPr>
        <p:spPr/>
        <p:txBody>
          <a:bodyPr/>
          <a:lstStyle/>
          <a:p>
            <a:r>
              <a:rPr lang="en-US" sz="3600" dirty="0"/>
              <a:t>Some failing strategies in platforms</a:t>
            </a:r>
          </a:p>
        </p:txBody>
      </p:sp>
      <p:sp>
        <p:nvSpPr>
          <p:cNvPr id="3" name="Content Placeholder 2">
            <a:extLst>
              <a:ext uri="{FF2B5EF4-FFF2-40B4-BE49-F238E27FC236}">
                <a16:creationId xmlns:a16="http://schemas.microsoft.com/office/drawing/2014/main" id="{4D9EAD46-F8B3-4A9B-9096-1435AC6BA97B}"/>
              </a:ext>
            </a:extLst>
          </p:cNvPr>
          <p:cNvSpPr>
            <a:spLocks noGrp="1"/>
          </p:cNvSpPr>
          <p:nvPr>
            <p:ph idx="1"/>
          </p:nvPr>
        </p:nvSpPr>
        <p:spPr>
          <a:xfrm>
            <a:off x="990600" y="1865313"/>
            <a:ext cx="7772400" cy="4992687"/>
          </a:xfrm>
        </p:spPr>
        <p:txBody>
          <a:bodyPr>
            <a:normAutofit fontScale="77500" lnSpcReduction="20000"/>
          </a:bodyPr>
          <a:lstStyle/>
          <a:p>
            <a:r>
              <a:rPr lang="en-US" dirty="0"/>
              <a:t>Mispricing</a:t>
            </a:r>
          </a:p>
          <a:p>
            <a:pPr lvl="1"/>
            <a:r>
              <a:rPr lang="en-US" dirty="0"/>
              <a:t>First mover Sidecar failed to raise capital, while Uber and Lyft subsidized their business</a:t>
            </a:r>
          </a:p>
          <a:p>
            <a:r>
              <a:rPr lang="en-US" dirty="0"/>
              <a:t>Mistrust</a:t>
            </a:r>
          </a:p>
          <a:p>
            <a:pPr lvl="1"/>
            <a:r>
              <a:rPr lang="en-US" dirty="0"/>
              <a:t>eBay in China did not use escrow accounts</a:t>
            </a:r>
          </a:p>
          <a:p>
            <a:r>
              <a:rPr lang="en-US" dirty="0"/>
              <a:t>Technical issues</a:t>
            </a:r>
          </a:p>
          <a:p>
            <a:pPr lvl="1"/>
            <a:r>
              <a:rPr lang="en-US" dirty="0"/>
              <a:t>Slow loading in Friendster, overtaken by Facebook</a:t>
            </a:r>
          </a:p>
          <a:p>
            <a:r>
              <a:rPr lang="en-US" dirty="0"/>
              <a:t>Hubris</a:t>
            </a:r>
          </a:p>
          <a:p>
            <a:pPr lvl="1"/>
            <a:r>
              <a:rPr lang="en-US" dirty="0"/>
              <a:t>IE (Microsoft) at 95% market share, MSFT stopped development</a:t>
            </a:r>
          </a:p>
          <a:p>
            <a:pPr lvl="1"/>
            <a:r>
              <a:rPr lang="en-US" dirty="0"/>
              <a:t>Also slow development, Firefox (2002), Chrome (2008)</a:t>
            </a:r>
          </a:p>
          <a:p>
            <a:r>
              <a:rPr lang="en-US" dirty="0"/>
              <a:t>Timing</a:t>
            </a:r>
          </a:p>
          <a:p>
            <a:pPr lvl="1"/>
            <a:r>
              <a:rPr lang="en-US" dirty="0"/>
              <a:t>Windows phone (with Nokia) came too late to create significant apps development</a:t>
            </a:r>
          </a:p>
        </p:txBody>
      </p:sp>
      <p:sp>
        <p:nvSpPr>
          <p:cNvPr id="4" name="Slide Number Placeholder 3">
            <a:extLst>
              <a:ext uri="{FF2B5EF4-FFF2-40B4-BE49-F238E27FC236}">
                <a16:creationId xmlns:a16="http://schemas.microsoft.com/office/drawing/2014/main" id="{91CF089A-9FBC-45FD-AB2E-4966665510EA}"/>
              </a:ext>
            </a:extLst>
          </p:cNvPr>
          <p:cNvSpPr>
            <a:spLocks noGrp="1"/>
          </p:cNvSpPr>
          <p:nvPr>
            <p:ph type="sldNum" sz="quarter" idx="12"/>
          </p:nvPr>
        </p:nvSpPr>
        <p:spPr/>
        <p:txBody>
          <a:bodyPr/>
          <a:lstStyle/>
          <a:p>
            <a:pPr>
              <a:defRPr/>
            </a:pPr>
            <a:fld id="{3649413F-A13E-44E9-A496-781FB1072F9B}" type="slidenum">
              <a:rPr lang="el-GR" smtClean="0"/>
              <a:pPr>
                <a:defRPr/>
              </a:pPr>
              <a:t>57</a:t>
            </a:fld>
            <a:endParaRPr lang="el-GR" dirty="0"/>
          </a:p>
        </p:txBody>
      </p:sp>
    </p:spTree>
    <p:extLst>
      <p:ext uri="{BB962C8B-B14F-4D97-AF65-F5344CB8AC3E}">
        <p14:creationId xmlns:p14="http://schemas.microsoft.com/office/powerpoint/2010/main" val="180427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BFDF-94EB-4903-8D0F-7DC19411A221}"/>
              </a:ext>
            </a:extLst>
          </p:cNvPr>
          <p:cNvSpPr>
            <a:spLocks noGrp="1"/>
          </p:cNvSpPr>
          <p:nvPr>
            <p:ph type="title"/>
          </p:nvPr>
        </p:nvSpPr>
        <p:spPr/>
        <p:txBody>
          <a:bodyPr/>
          <a:lstStyle/>
          <a:p>
            <a:r>
              <a:rPr lang="en-US" dirty="0"/>
              <a:t>17. Micro consequences of the prominence of platforms</a:t>
            </a:r>
          </a:p>
        </p:txBody>
      </p:sp>
      <p:sp>
        <p:nvSpPr>
          <p:cNvPr id="3" name="Content Placeholder 2">
            <a:extLst>
              <a:ext uri="{FF2B5EF4-FFF2-40B4-BE49-F238E27FC236}">
                <a16:creationId xmlns:a16="http://schemas.microsoft.com/office/drawing/2014/main" id="{B0377B94-F9E4-4E96-AEF3-86E0FC308B29}"/>
              </a:ext>
            </a:extLst>
          </p:cNvPr>
          <p:cNvSpPr>
            <a:spLocks noGrp="1"/>
          </p:cNvSpPr>
          <p:nvPr>
            <p:ph idx="1"/>
          </p:nvPr>
        </p:nvSpPr>
        <p:spPr/>
        <p:txBody>
          <a:bodyPr/>
          <a:lstStyle/>
          <a:p>
            <a:r>
              <a:rPr lang="en-US" dirty="0"/>
              <a:t>Data becomes even more important</a:t>
            </a:r>
          </a:p>
          <a:p>
            <a:r>
              <a:rPr lang="en-US" dirty="0"/>
              <a:t>Companies collect all data “just in case”</a:t>
            </a:r>
          </a:p>
          <a:p>
            <a:pPr lvl="1"/>
            <a:r>
              <a:rPr lang="en-US" dirty="0"/>
              <a:t>E.g. Fitbit acquisition by Google</a:t>
            </a:r>
          </a:p>
          <a:p>
            <a:r>
              <a:rPr lang="en-US" dirty="0"/>
              <a:t>Data analysis without a prior economic/econometric model has become the norm</a:t>
            </a:r>
          </a:p>
          <a:p>
            <a:r>
              <a:rPr lang="en-US" dirty="0"/>
              <a:t>Robustness of these analyses is doubtful</a:t>
            </a:r>
          </a:p>
        </p:txBody>
      </p:sp>
      <p:sp>
        <p:nvSpPr>
          <p:cNvPr id="4" name="Slide Number Placeholder 3">
            <a:extLst>
              <a:ext uri="{FF2B5EF4-FFF2-40B4-BE49-F238E27FC236}">
                <a16:creationId xmlns:a16="http://schemas.microsoft.com/office/drawing/2014/main" id="{7F4F7C15-3548-4A2B-9724-2FAD797D8F46}"/>
              </a:ext>
            </a:extLst>
          </p:cNvPr>
          <p:cNvSpPr>
            <a:spLocks noGrp="1"/>
          </p:cNvSpPr>
          <p:nvPr>
            <p:ph type="sldNum" sz="quarter" idx="12"/>
          </p:nvPr>
        </p:nvSpPr>
        <p:spPr/>
        <p:txBody>
          <a:bodyPr/>
          <a:lstStyle/>
          <a:p>
            <a:pPr>
              <a:defRPr/>
            </a:pPr>
            <a:fld id="{3649413F-A13E-44E9-A496-781FB1072F9B}" type="slidenum">
              <a:rPr lang="el-GR" smtClean="0"/>
              <a:pPr>
                <a:defRPr/>
              </a:pPr>
              <a:t>58</a:t>
            </a:fld>
            <a:endParaRPr lang="el-GR" dirty="0"/>
          </a:p>
        </p:txBody>
      </p:sp>
    </p:spTree>
    <p:extLst>
      <p:ext uri="{BB962C8B-B14F-4D97-AF65-F5344CB8AC3E}">
        <p14:creationId xmlns:p14="http://schemas.microsoft.com/office/powerpoint/2010/main" val="406837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AEEE-7731-446D-B344-7927C4C3AEF8}"/>
              </a:ext>
            </a:extLst>
          </p:cNvPr>
          <p:cNvSpPr>
            <a:spLocks noGrp="1"/>
          </p:cNvSpPr>
          <p:nvPr>
            <p:ph type="title"/>
          </p:nvPr>
        </p:nvSpPr>
        <p:spPr/>
        <p:txBody>
          <a:bodyPr/>
          <a:lstStyle/>
          <a:p>
            <a:r>
              <a:rPr lang="en-US" sz="3200" dirty="0"/>
              <a:t>18. Battleground industries for platforms: where you should focus as a platform entrepreneur</a:t>
            </a:r>
          </a:p>
        </p:txBody>
      </p:sp>
      <p:sp>
        <p:nvSpPr>
          <p:cNvPr id="3" name="Content Placeholder 2">
            <a:extLst>
              <a:ext uri="{FF2B5EF4-FFF2-40B4-BE49-F238E27FC236}">
                <a16:creationId xmlns:a16="http://schemas.microsoft.com/office/drawing/2014/main" id="{72F71F4F-FF4F-4D2A-BF83-B7550DADE04F}"/>
              </a:ext>
            </a:extLst>
          </p:cNvPr>
          <p:cNvSpPr>
            <a:spLocks noGrp="1"/>
          </p:cNvSpPr>
          <p:nvPr>
            <p:ph idx="1"/>
          </p:nvPr>
        </p:nvSpPr>
        <p:spPr/>
        <p:txBody>
          <a:bodyPr/>
          <a:lstStyle/>
          <a:p>
            <a:r>
              <a:rPr lang="en-US" dirty="0"/>
              <a:t>Banks, payment systems, loans …</a:t>
            </a:r>
          </a:p>
          <a:p>
            <a:r>
              <a:rPr lang="en-US" dirty="0"/>
              <a:t>Health systems, hospitals, pharma distribution, health insurance </a:t>
            </a:r>
          </a:p>
          <a:p>
            <a:r>
              <a:rPr lang="en-US" dirty="0"/>
              <a:t>Investment management</a:t>
            </a:r>
          </a:p>
          <a:p>
            <a:r>
              <a:rPr lang="en-US" dirty="0"/>
              <a:t>Internet of things</a:t>
            </a:r>
          </a:p>
          <a:p>
            <a:r>
              <a:rPr lang="en-US" dirty="0"/>
              <a:t>Computational biology platforms</a:t>
            </a:r>
          </a:p>
          <a:p>
            <a:pPr marL="0" indent="0">
              <a:buNone/>
            </a:pPr>
            <a:endParaRPr lang="en-US" dirty="0"/>
          </a:p>
          <a:p>
            <a:r>
              <a:rPr lang="en-US" dirty="0"/>
              <a:t>New technologies: blockchain, AI</a:t>
            </a:r>
          </a:p>
        </p:txBody>
      </p:sp>
      <p:sp>
        <p:nvSpPr>
          <p:cNvPr id="4" name="Slide Number Placeholder 3">
            <a:extLst>
              <a:ext uri="{FF2B5EF4-FFF2-40B4-BE49-F238E27FC236}">
                <a16:creationId xmlns:a16="http://schemas.microsoft.com/office/drawing/2014/main" id="{485F78E8-15C0-4733-8264-64A94BC30596}"/>
              </a:ext>
            </a:extLst>
          </p:cNvPr>
          <p:cNvSpPr>
            <a:spLocks noGrp="1"/>
          </p:cNvSpPr>
          <p:nvPr>
            <p:ph type="sldNum" sz="quarter" idx="12"/>
          </p:nvPr>
        </p:nvSpPr>
        <p:spPr/>
        <p:txBody>
          <a:bodyPr/>
          <a:lstStyle/>
          <a:p>
            <a:pPr>
              <a:defRPr/>
            </a:pPr>
            <a:fld id="{3649413F-A13E-44E9-A496-781FB1072F9B}" type="slidenum">
              <a:rPr lang="el-GR" smtClean="0"/>
              <a:pPr>
                <a:defRPr/>
              </a:pPr>
              <a:t>59</a:t>
            </a:fld>
            <a:endParaRPr lang="el-GR" dirty="0"/>
          </a:p>
        </p:txBody>
      </p:sp>
    </p:spTree>
    <p:extLst>
      <p:ext uri="{BB962C8B-B14F-4D97-AF65-F5344CB8AC3E}">
        <p14:creationId xmlns:p14="http://schemas.microsoft.com/office/powerpoint/2010/main" val="224910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5011-429F-4D50-B6E3-B57ABA48233A}"/>
              </a:ext>
            </a:extLst>
          </p:cNvPr>
          <p:cNvSpPr>
            <a:spLocks noGrp="1"/>
          </p:cNvSpPr>
          <p:nvPr>
            <p:ph type="title"/>
          </p:nvPr>
        </p:nvSpPr>
        <p:spPr/>
        <p:txBody>
          <a:bodyPr/>
          <a:lstStyle/>
          <a:p>
            <a:r>
              <a:rPr lang="en-US" sz="3600" dirty="0"/>
              <a:t>Facebook is a multi-sided platform bringing together various parties</a:t>
            </a:r>
          </a:p>
        </p:txBody>
      </p:sp>
      <p:sp>
        <p:nvSpPr>
          <p:cNvPr id="4" name="Slide Number Placeholder 3">
            <a:extLst>
              <a:ext uri="{FF2B5EF4-FFF2-40B4-BE49-F238E27FC236}">
                <a16:creationId xmlns:a16="http://schemas.microsoft.com/office/drawing/2014/main" id="{C004EAC1-D515-4480-B000-47A8E0BA7CB3}"/>
              </a:ext>
            </a:extLst>
          </p:cNvPr>
          <p:cNvSpPr>
            <a:spLocks noGrp="1"/>
          </p:cNvSpPr>
          <p:nvPr>
            <p:ph type="sldNum" sz="quarter" idx="12"/>
          </p:nvPr>
        </p:nvSpPr>
        <p:spPr/>
        <p:txBody>
          <a:bodyPr/>
          <a:lstStyle/>
          <a:p>
            <a:pPr>
              <a:defRPr/>
            </a:pPr>
            <a:fld id="{3649413F-A13E-44E9-A496-781FB1072F9B}" type="slidenum">
              <a:rPr lang="el-GR" smtClean="0"/>
              <a:pPr>
                <a:defRPr/>
              </a:pPr>
              <a:t>6</a:t>
            </a:fld>
            <a:endParaRPr lang="el-GR" dirty="0"/>
          </a:p>
        </p:txBody>
      </p:sp>
      <p:sp>
        <p:nvSpPr>
          <p:cNvPr id="5" name="Rectangle 4">
            <a:extLst>
              <a:ext uri="{FF2B5EF4-FFF2-40B4-BE49-F238E27FC236}">
                <a16:creationId xmlns:a16="http://schemas.microsoft.com/office/drawing/2014/main" id="{F89B683A-64AF-4BE2-B620-FE044F118CE2}"/>
              </a:ext>
            </a:extLst>
          </p:cNvPr>
          <p:cNvSpPr>
            <a:spLocks noChangeArrowheads="1"/>
          </p:cNvSpPr>
          <p:nvPr/>
        </p:nvSpPr>
        <p:spPr bwMode="auto">
          <a:xfrm>
            <a:off x="3886200" y="3657600"/>
            <a:ext cx="1524000" cy="1066800"/>
          </a:xfrm>
          <a:prstGeom prst="rect">
            <a:avLst/>
          </a:prstGeom>
          <a:solidFill>
            <a:srgbClr val="FFFF99"/>
          </a:solidFill>
          <a:ln w="9525">
            <a:solidFill>
              <a:schemeClr val="tx1"/>
            </a:solidFill>
            <a:miter lim="800000"/>
            <a:headEnd/>
            <a:tailEnd/>
          </a:ln>
        </p:spPr>
        <p:txBody>
          <a:bodyPr wrap="none" anchor="ctr"/>
          <a:lstStyle/>
          <a:p>
            <a:endParaRPr lang="en-US" dirty="0"/>
          </a:p>
        </p:txBody>
      </p:sp>
      <p:sp>
        <p:nvSpPr>
          <p:cNvPr id="6" name="Text Box 5">
            <a:extLst>
              <a:ext uri="{FF2B5EF4-FFF2-40B4-BE49-F238E27FC236}">
                <a16:creationId xmlns:a16="http://schemas.microsoft.com/office/drawing/2014/main" id="{F5BC9D02-D1AB-4F8C-997F-C8DF104D68B1}"/>
              </a:ext>
            </a:extLst>
          </p:cNvPr>
          <p:cNvSpPr txBox="1">
            <a:spLocks noChangeArrowheads="1"/>
          </p:cNvSpPr>
          <p:nvPr/>
        </p:nvSpPr>
        <p:spPr bwMode="auto">
          <a:xfrm>
            <a:off x="4114803" y="3694049"/>
            <a:ext cx="12945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endParaRPr lang="en-US" sz="2000" dirty="0"/>
          </a:p>
          <a:p>
            <a:pPr eaLnBrk="1" hangingPunct="1"/>
            <a:r>
              <a:rPr lang="en-US" sz="2000" dirty="0"/>
              <a:t>Facebook</a:t>
            </a:r>
          </a:p>
          <a:p>
            <a:pPr eaLnBrk="1" hangingPunct="1"/>
            <a:endParaRPr lang="en-US" sz="2000" dirty="0"/>
          </a:p>
        </p:txBody>
      </p:sp>
      <p:sp>
        <p:nvSpPr>
          <p:cNvPr id="7" name="Rectangle 6">
            <a:extLst>
              <a:ext uri="{FF2B5EF4-FFF2-40B4-BE49-F238E27FC236}">
                <a16:creationId xmlns:a16="http://schemas.microsoft.com/office/drawing/2014/main" id="{6720B1BA-E6F2-4C65-B623-C376E1CD8F80}"/>
              </a:ext>
            </a:extLst>
          </p:cNvPr>
          <p:cNvSpPr>
            <a:spLocks noChangeArrowheads="1"/>
          </p:cNvSpPr>
          <p:nvPr/>
        </p:nvSpPr>
        <p:spPr bwMode="auto">
          <a:xfrm>
            <a:off x="3886200" y="2523698"/>
            <a:ext cx="1524000" cy="600502"/>
          </a:xfrm>
          <a:prstGeom prst="rect">
            <a:avLst/>
          </a:prstGeom>
          <a:solidFill>
            <a:schemeClr val="accent5"/>
          </a:solidFill>
          <a:ln w="9525">
            <a:solidFill>
              <a:schemeClr val="tx1"/>
            </a:solidFill>
            <a:miter lim="800000"/>
            <a:headEnd/>
            <a:tailEnd/>
          </a:ln>
        </p:spPr>
        <p:txBody>
          <a:bodyPr wrap="none" anchor="ctr"/>
          <a:lstStyle/>
          <a:p>
            <a:pPr algn="ctr"/>
            <a:endParaRPr lang="en-US" dirty="0"/>
          </a:p>
        </p:txBody>
      </p:sp>
      <p:sp>
        <p:nvSpPr>
          <p:cNvPr id="10" name="Text Box 11">
            <a:extLst>
              <a:ext uri="{FF2B5EF4-FFF2-40B4-BE49-F238E27FC236}">
                <a16:creationId xmlns:a16="http://schemas.microsoft.com/office/drawing/2014/main" id="{E121518D-70C8-4360-92B1-828001E2FA3B}"/>
              </a:ext>
            </a:extLst>
          </p:cNvPr>
          <p:cNvSpPr txBox="1">
            <a:spLocks noChangeArrowheads="1"/>
          </p:cNvSpPr>
          <p:nvPr/>
        </p:nvSpPr>
        <p:spPr bwMode="auto">
          <a:xfrm>
            <a:off x="4083788" y="2605669"/>
            <a:ext cx="14336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n-US" sz="2000" dirty="0"/>
              <a:t>  Users</a:t>
            </a:r>
          </a:p>
        </p:txBody>
      </p:sp>
      <p:sp>
        <p:nvSpPr>
          <p:cNvPr id="11" name="Line 14">
            <a:extLst>
              <a:ext uri="{FF2B5EF4-FFF2-40B4-BE49-F238E27FC236}">
                <a16:creationId xmlns:a16="http://schemas.microsoft.com/office/drawing/2014/main" id="{D0C121B6-C623-4049-889D-AA1E0CF64AD6}"/>
              </a:ext>
            </a:extLst>
          </p:cNvPr>
          <p:cNvSpPr>
            <a:spLocks noChangeShapeType="1"/>
          </p:cNvSpPr>
          <p:nvPr/>
        </p:nvSpPr>
        <p:spPr bwMode="auto">
          <a:xfrm flipV="1">
            <a:off x="4648200" y="4724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2" name="Line 16">
            <a:extLst>
              <a:ext uri="{FF2B5EF4-FFF2-40B4-BE49-F238E27FC236}">
                <a16:creationId xmlns:a16="http://schemas.microsoft.com/office/drawing/2014/main" id="{607FD280-D3F5-476F-837C-1C0254CFF9AA}"/>
              </a:ext>
            </a:extLst>
          </p:cNvPr>
          <p:cNvSpPr>
            <a:spLocks noChangeShapeType="1"/>
          </p:cNvSpPr>
          <p:nvPr/>
        </p:nvSpPr>
        <p:spPr bwMode="auto">
          <a:xfrm>
            <a:off x="4648200" y="31242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4" name="Line 26">
            <a:extLst>
              <a:ext uri="{FF2B5EF4-FFF2-40B4-BE49-F238E27FC236}">
                <a16:creationId xmlns:a16="http://schemas.microsoft.com/office/drawing/2014/main" id="{81BF04B6-C3B2-4F24-A2B3-3153BD8A3DBA}"/>
              </a:ext>
            </a:extLst>
          </p:cNvPr>
          <p:cNvSpPr>
            <a:spLocks noChangeShapeType="1"/>
          </p:cNvSpPr>
          <p:nvPr/>
        </p:nvSpPr>
        <p:spPr bwMode="auto">
          <a:xfrm flipV="1">
            <a:off x="2939982" y="4191000"/>
            <a:ext cx="9462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Text Box 32">
            <a:extLst>
              <a:ext uri="{FF2B5EF4-FFF2-40B4-BE49-F238E27FC236}">
                <a16:creationId xmlns:a16="http://schemas.microsoft.com/office/drawing/2014/main" id="{B7858B5E-3126-4196-995E-E7534F920AE1}"/>
              </a:ext>
            </a:extLst>
          </p:cNvPr>
          <p:cNvSpPr txBox="1">
            <a:spLocks noChangeArrowheads="1"/>
          </p:cNvSpPr>
          <p:nvPr/>
        </p:nvSpPr>
        <p:spPr bwMode="auto">
          <a:xfrm>
            <a:off x="4800600" y="4876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endParaRPr lang="en-US" dirty="0"/>
          </a:p>
        </p:txBody>
      </p:sp>
      <p:sp>
        <p:nvSpPr>
          <p:cNvPr id="20" name="Content Placeholder 17">
            <a:extLst>
              <a:ext uri="{FF2B5EF4-FFF2-40B4-BE49-F238E27FC236}">
                <a16:creationId xmlns:a16="http://schemas.microsoft.com/office/drawing/2014/main" id="{BAD66E2D-485F-4019-8439-1ADCA7343142}"/>
              </a:ext>
            </a:extLst>
          </p:cNvPr>
          <p:cNvSpPr txBox="1">
            <a:spLocks noChangeArrowheads="1"/>
          </p:cNvSpPr>
          <p:nvPr/>
        </p:nvSpPr>
        <p:spPr bwMode="auto">
          <a:xfrm>
            <a:off x="5943600" y="3934341"/>
            <a:ext cx="1789110" cy="609600"/>
          </a:xfrm>
          <a:prstGeom prst="rect">
            <a:avLst/>
          </a:prstGeom>
          <a:solidFill>
            <a:srgbClr val="CCFFFF"/>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Font typeface="Wingdings" pitchFamily="2" charset="2"/>
              <a:buNone/>
            </a:pPr>
            <a:r>
              <a:rPr lang="en-US" sz="2000" kern="1200" dirty="0">
                <a:latin typeface="Tahoma" pitchFamily="34" charset="0"/>
                <a:cs typeface="Arial" charset="0"/>
              </a:rPr>
              <a:t>  Partners</a:t>
            </a:r>
          </a:p>
        </p:txBody>
      </p:sp>
      <p:sp>
        <p:nvSpPr>
          <p:cNvPr id="21" name="Line 26">
            <a:extLst>
              <a:ext uri="{FF2B5EF4-FFF2-40B4-BE49-F238E27FC236}">
                <a16:creationId xmlns:a16="http://schemas.microsoft.com/office/drawing/2014/main" id="{A9B5AE33-2F4B-4468-B8AC-C805E294A667}"/>
              </a:ext>
            </a:extLst>
          </p:cNvPr>
          <p:cNvSpPr>
            <a:spLocks noChangeShapeType="1"/>
          </p:cNvSpPr>
          <p:nvPr/>
        </p:nvSpPr>
        <p:spPr bwMode="auto">
          <a:xfrm flipH="1" flipV="1">
            <a:off x="5464208" y="4260588"/>
            <a:ext cx="479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3" name="Content Placeholder 17">
            <a:extLst>
              <a:ext uri="{FF2B5EF4-FFF2-40B4-BE49-F238E27FC236}">
                <a16:creationId xmlns:a16="http://schemas.microsoft.com/office/drawing/2014/main" id="{253D3DEE-CB7F-44DF-9C2E-0BDE644D4443}"/>
              </a:ext>
            </a:extLst>
          </p:cNvPr>
          <p:cNvSpPr txBox="1">
            <a:spLocks noChangeArrowheads="1"/>
          </p:cNvSpPr>
          <p:nvPr/>
        </p:nvSpPr>
        <p:spPr bwMode="auto">
          <a:xfrm>
            <a:off x="3852597" y="5361352"/>
            <a:ext cx="1523998" cy="501539"/>
          </a:xfrm>
          <a:prstGeom prst="rect">
            <a:avLst/>
          </a:prstGeom>
          <a:solidFill>
            <a:srgbClr val="CCFFFF"/>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Font typeface="Wingdings" pitchFamily="2" charset="2"/>
              <a:buNone/>
            </a:pPr>
            <a:r>
              <a:rPr lang="en-US" sz="2000" dirty="0">
                <a:latin typeface="Tahoma" pitchFamily="34" charset="0"/>
                <a:cs typeface="Arial" charset="0"/>
              </a:rPr>
              <a:t> Advertisers</a:t>
            </a:r>
            <a:endParaRPr lang="en-US" sz="2000" kern="1200" dirty="0">
              <a:latin typeface="Tahoma" pitchFamily="34" charset="0"/>
              <a:cs typeface="Arial" charset="0"/>
            </a:endParaRPr>
          </a:p>
        </p:txBody>
      </p:sp>
      <p:sp>
        <p:nvSpPr>
          <p:cNvPr id="27" name="Content Placeholder 17">
            <a:extLst>
              <a:ext uri="{FF2B5EF4-FFF2-40B4-BE49-F238E27FC236}">
                <a16:creationId xmlns:a16="http://schemas.microsoft.com/office/drawing/2014/main" id="{7FB24B10-65F4-4812-A7AA-6940298D04FF}"/>
              </a:ext>
            </a:extLst>
          </p:cNvPr>
          <p:cNvSpPr txBox="1">
            <a:spLocks noChangeArrowheads="1"/>
          </p:cNvSpPr>
          <p:nvPr/>
        </p:nvSpPr>
        <p:spPr bwMode="auto">
          <a:xfrm>
            <a:off x="750031" y="3907941"/>
            <a:ext cx="2189949" cy="609600"/>
          </a:xfrm>
          <a:prstGeom prst="rect">
            <a:avLst/>
          </a:prstGeom>
          <a:solidFill>
            <a:srgbClr val="CCFFFF"/>
          </a:solidFill>
          <a:ln w="9525">
            <a:solidFill>
              <a:schemeClr val="tx1"/>
            </a:solidFill>
            <a:miter lim="800000"/>
            <a:headEnd/>
            <a:tailEnd/>
          </a:ln>
        </p:spPr>
        <p:txBody>
          <a:bodyPr vert="horz" wrap="non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a:lstStyle>
          <a:p>
            <a:pPr marL="0" indent="0">
              <a:buFont typeface="Wingdings" pitchFamily="2" charset="2"/>
              <a:buNone/>
            </a:pPr>
            <a:r>
              <a:rPr lang="en-US" sz="2000" kern="1200" dirty="0">
                <a:latin typeface="Tahoma" pitchFamily="34" charset="0"/>
                <a:cs typeface="Arial" charset="0"/>
              </a:rPr>
              <a:t>    Applications</a:t>
            </a:r>
          </a:p>
        </p:txBody>
      </p:sp>
    </p:spTree>
    <p:extLst>
      <p:ext uri="{BB962C8B-B14F-4D97-AF65-F5344CB8AC3E}">
        <p14:creationId xmlns:p14="http://schemas.microsoft.com/office/powerpoint/2010/main" val="265279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0" grpId="0"/>
      <p:bldP spid="11" grpId="0" animBg="1"/>
      <p:bldP spid="12" grpId="0" animBg="1"/>
      <p:bldP spid="14" grpId="0" animBg="1"/>
      <p:bldP spid="17" grpId="0"/>
      <p:bldP spid="20" grpId="0" animBg="1"/>
      <p:bldP spid="21" grpId="0" animBg="1"/>
      <p:bldP spid="23" grpId="0" animBg="1"/>
      <p:bldP spid="2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872F-1D57-4E50-A60A-9CA11C051DB4}"/>
              </a:ext>
            </a:extLst>
          </p:cNvPr>
          <p:cNvSpPr>
            <a:spLocks noGrp="1"/>
          </p:cNvSpPr>
          <p:nvPr>
            <p:ph type="title"/>
          </p:nvPr>
        </p:nvSpPr>
        <p:spPr/>
        <p:txBody>
          <a:bodyPr/>
          <a:lstStyle/>
          <a:p>
            <a:r>
              <a:rPr lang="en-US" dirty="0"/>
              <a:t>19. Building a platform (1)</a:t>
            </a:r>
          </a:p>
        </p:txBody>
      </p:sp>
      <p:sp>
        <p:nvSpPr>
          <p:cNvPr id="3" name="Content Placeholder 2">
            <a:extLst>
              <a:ext uri="{FF2B5EF4-FFF2-40B4-BE49-F238E27FC236}">
                <a16:creationId xmlns:a16="http://schemas.microsoft.com/office/drawing/2014/main" id="{B50921DF-47BE-4110-A1B2-D8AF2A8B8CF2}"/>
              </a:ext>
            </a:extLst>
          </p:cNvPr>
          <p:cNvSpPr>
            <a:spLocks noGrp="1"/>
          </p:cNvSpPr>
          <p:nvPr>
            <p:ph idx="1"/>
          </p:nvPr>
        </p:nvSpPr>
        <p:spPr/>
        <p:txBody>
          <a:bodyPr>
            <a:normAutofit lnSpcReduction="10000"/>
          </a:bodyPr>
          <a:lstStyle/>
          <a:p>
            <a:r>
              <a:rPr lang="en-US" dirty="0"/>
              <a:t>Choose sides (users, complementors, peripherals)</a:t>
            </a:r>
          </a:p>
          <a:p>
            <a:r>
              <a:rPr lang="en-US" dirty="0"/>
              <a:t>Identify the network effects</a:t>
            </a:r>
          </a:p>
          <a:p>
            <a:r>
              <a:rPr lang="en-US" dirty="0"/>
              <a:t>Work to create demand on both sides (chicken and egg problem)</a:t>
            </a:r>
          </a:p>
          <a:p>
            <a:r>
              <a:rPr lang="en-US" dirty="0"/>
              <a:t>Attract third parties by aligning their profit incentives with the platform’s</a:t>
            </a:r>
          </a:p>
          <a:p>
            <a:r>
              <a:rPr lang="en-US" dirty="0"/>
              <a:t>Create rules on what each agent can do</a:t>
            </a:r>
          </a:p>
        </p:txBody>
      </p:sp>
      <p:sp>
        <p:nvSpPr>
          <p:cNvPr id="4" name="Slide Number Placeholder 3">
            <a:extLst>
              <a:ext uri="{FF2B5EF4-FFF2-40B4-BE49-F238E27FC236}">
                <a16:creationId xmlns:a16="http://schemas.microsoft.com/office/drawing/2014/main" id="{6B628DAD-2F06-47A6-84CC-6A0CB6E4C993}"/>
              </a:ext>
            </a:extLst>
          </p:cNvPr>
          <p:cNvSpPr>
            <a:spLocks noGrp="1"/>
          </p:cNvSpPr>
          <p:nvPr>
            <p:ph type="sldNum" sz="quarter" idx="12"/>
          </p:nvPr>
        </p:nvSpPr>
        <p:spPr/>
        <p:txBody>
          <a:bodyPr/>
          <a:lstStyle/>
          <a:p>
            <a:pPr>
              <a:defRPr/>
            </a:pPr>
            <a:fld id="{3649413F-A13E-44E9-A496-781FB1072F9B}" type="slidenum">
              <a:rPr lang="el-GR" smtClean="0"/>
              <a:pPr>
                <a:defRPr/>
              </a:pPr>
              <a:t>60</a:t>
            </a:fld>
            <a:endParaRPr lang="el-GR" dirty="0"/>
          </a:p>
        </p:txBody>
      </p:sp>
    </p:spTree>
    <p:extLst>
      <p:ext uri="{BB962C8B-B14F-4D97-AF65-F5344CB8AC3E}">
        <p14:creationId xmlns:p14="http://schemas.microsoft.com/office/powerpoint/2010/main" val="10037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055A0-B14C-4B4E-AD10-30D69E361550}"/>
              </a:ext>
            </a:extLst>
          </p:cNvPr>
          <p:cNvSpPr>
            <a:spLocks noGrp="1"/>
          </p:cNvSpPr>
          <p:nvPr>
            <p:ph type="title"/>
          </p:nvPr>
        </p:nvSpPr>
        <p:spPr/>
        <p:txBody>
          <a:bodyPr/>
          <a:lstStyle/>
          <a:p>
            <a:r>
              <a:rPr lang="en-US" dirty="0"/>
              <a:t>Building a platform (2)</a:t>
            </a:r>
          </a:p>
        </p:txBody>
      </p:sp>
      <p:sp>
        <p:nvSpPr>
          <p:cNvPr id="3" name="Content Placeholder 2">
            <a:extLst>
              <a:ext uri="{FF2B5EF4-FFF2-40B4-BE49-F238E27FC236}">
                <a16:creationId xmlns:a16="http://schemas.microsoft.com/office/drawing/2014/main" id="{D1E89164-DD53-4BBA-B43C-F94021C31A9F}"/>
              </a:ext>
            </a:extLst>
          </p:cNvPr>
          <p:cNvSpPr>
            <a:spLocks noGrp="1"/>
          </p:cNvSpPr>
          <p:nvPr>
            <p:ph idx="1"/>
          </p:nvPr>
        </p:nvSpPr>
        <p:spPr>
          <a:xfrm>
            <a:off x="990600" y="1937066"/>
            <a:ext cx="7772400" cy="4114800"/>
          </a:xfrm>
        </p:spPr>
        <p:txBody>
          <a:bodyPr>
            <a:normAutofit/>
          </a:bodyPr>
          <a:lstStyle/>
          <a:p>
            <a:r>
              <a:rPr lang="en-US" dirty="0"/>
              <a:t>Who pays? Subscription or per unit? Who gets subsidized? Are payments higher than subsidies (make sure you make money!)?</a:t>
            </a:r>
          </a:p>
          <a:p>
            <a:pPr lvl="1"/>
            <a:r>
              <a:rPr lang="en-US" dirty="0"/>
              <a:t>Generally, the inelastic demand side pays </a:t>
            </a:r>
          </a:p>
          <a:p>
            <a:pPr lvl="2"/>
            <a:r>
              <a:rPr lang="en-US" dirty="0"/>
              <a:t>Merchants pay, users do not in credit cards</a:t>
            </a:r>
          </a:p>
          <a:p>
            <a:pPr lvl="2"/>
            <a:r>
              <a:rPr lang="en-US" dirty="0"/>
              <a:t>Men pay, women subsidized in dating platforms</a:t>
            </a:r>
          </a:p>
          <a:p>
            <a:endParaRPr lang="en-US" dirty="0"/>
          </a:p>
        </p:txBody>
      </p:sp>
      <p:sp>
        <p:nvSpPr>
          <p:cNvPr id="4" name="Slide Number Placeholder 3">
            <a:extLst>
              <a:ext uri="{FF2B5EF4-FFF2-40B4-BE49-F238E27FC236}">
                <a16:creationId xmlns:a16="http://schemas.microsoft.com/office/drawing/2014/main" id="{740EF506-DC5C-4BC3-A5BD-9F2CEFDD4CEC}"/>
              </a:ext>
            </a:extLst>
          </p:cNvPr>
          <p:cNvSpPr>
            <a:spLocks noGrp="1"/>
          </p:cNvSpPr>
          <p:nvPr>
            <p:ph type="sldNum" sz="quarter" idx="12"/>
          </p:nvPr>
        </p:nvSpPr>
        <p:spPr/>
        <p:txBody>
          <a:bodyPr/>
          <a:lstStyle/>
          <a:p>
            <a:pPr>
              <a:defRPr/>
            </a:pPr>
            <a:fld id="{3649413F-A13E-44E9-A496-781FB1072F9B}" type="slidenum">
              <a:rPr lang="el-GR" smtClean="0"/>
              <a:pPr>
                <a:defRPr/>
              </a:pPr>
              <a:t>61</a:t>
            </a:fld>
            <a:endParaRPr lang="el-GR" dirty="0"/>
          </a:p>
        </p:txBody>
      </p:sp>
    </p:spTree>
    <p:extLst>
      <p:ext uri="{BB962C8B-B14F-4D97-AF65-F5344CB8AC3E}">
        <p14:creationId xmlns:p14="http://schemas.microsoft.com/office/powerpoint/2010/main" val="294502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0CDF-5E31-452F-8E13-FC70D8AC7EDD}"/>
              </a:ext>
            </a:extLst>
          </p:cNvPr>
          <p:cNvSpPr>
            <a:spLocks noGrp="1"/>
          </p:cNvSpPr>
          <p:nvPr>
            <p:ph type="title"/>
          </p:nvPr>
        </p:nvSpPr>
        <p:spPr/>
        <p:txBody>
          <a:bodyPr/>
          <a:lstStyle/>
          <a:p>
            <a:r>
              <a:rPr lang="en-US" dirty="0"/>
              <a:t>Building a platform (3)</a:t>
            </a:r>
          </a:p>
        </p:txBody>
      </p:sp>
      <p:sp>
        <p:nvSpPr>
          <p:cNvPr id="3" name="Content Placeholder 2">
            <a:extLst>
              <a:ext uri="{FF2B5EF4-FFF2-40B4-BE49-F238E27FC236}">
                <a16:creationId xmlns:a16="http://schemas.microsoft.com/office/drawing/2014/main" id="{50B97BCF-AA4C-406D-9606-7FB29E1E0150}"/>
              </a:ext>
            </a:extLst>
          </p:cNvPr>
          <p:cNvSpPr>
            <a:spLocks noGrp="1"/>
          </p:cNvSpPr>
          <p:nvPr>
            <p:ph idx="1"/>
          </p:nvPr>
        </p:nvSpPr>
        <p:spPr>
          <a:xfrm>
            <a:off x="1182688" y="2017712"/>
            <a:ext cx="7772400" cy="5068888"/>
          </a:xfrm>
        </p:spPr>
        <p:txBody>
          <a:bodyPr/>
          <a:lstStyle/>
          <a:p>
            <a:r>
              <a:rPr lang="en-US" dirty="0"/>
              <a:t>But it is possible to have elastic overall market demand but each company facing inelastic demand</a:t>
            </a:r>
          </a:p>
          <a:p>
            <a:pPr lvl="1"/>
            <a:r>
              <a:rPr lang="en-US" dirty="0"/>
              <a:t>A payments platform can restrict competition on the same side of a market making each merchant face an inelastic demand</a:t>
            </a:r>
          </a:p>
          <a:p>
            <a:pPr lvl="2"/>
            <a:endParaRPr lang="en-US" dirty="0"/>
          </a:p>
          <a:p>
            <a:endParaRPr lang="en-US" dirty="0"/>
          </a:p>
        </p:txBody>
      </p:sp>
      <p:sp>
        <p:nvSpPr>
          <p:cNvPr id="4" name="Slide Number Placeholder 3">
            <a:extLst>
              <a:ext uri="{FF2B5EF4-FFF2-40B4-BE49-F238E27FC236}">
                <a16:creationId xmlns:a16="http://schemas.microsoft.com/office/drawing/2014/main" id="{CD1970CB-5BA3-4EC0-9420-B95377906974}"/>
              </a:ext>
            </a:extLst>
          </p:cNvPr>
          <p:cNvSpPr>
            <a:spLocks noGrp="1"/>
          </p:cNvSpPr>
          <p:nvPr>
            <p:ph type="sldNum" sz="quarter" idx="12"/>
          </p:nvPr>
        </p:nvSpPr>
        <p:spPr/>
        <p:txBody>
          <a:bodyPr/>
          <a:lstStyle/>
          <a:p>
            <a:pPr>
              <a:defRPr/>
            </a:pPr>
            <a:fld id="{3649413F-A13E-44E9-A496-781FB1072F9B}" type="slidenum">
              <a:rPr lang="el-GR" smtClean="0"/>
              <a:pPr>
                <a:defRPr/>
              </a:pPr>
              <a:t>62</a:t>
            </a:fld>
            <a:endParaRPr lang="el-GR" dirty="0"/>
          </a:p>
        </p:txBody>
      </p:sp>
    </p:spTree>
    <p:extLst>
      <p:ext uri="{BB962C8B-B14F-4D97-AF65-F5344CB8AC3E}">
        <p14:creationId xmlns:p14="http://schemas.microsoft.com/office/powerpoint/2010/main" val="37422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1E27-3899-4037-BDBB-A95F6022EC46}"/>
              </a:ext>
            </a:extLst>
          </p:cNvPr>
          <p:cNvSpPr>
            <a:spLocks noGrp="1"/>
          </p:cNvSpPr>
          <p:nvPr>
            <p:ph type="title"/>
          </p:nvPr>
        </p:nvSpPr>
        <p:spPr/>
        <p:txBody>
          <a:bodyPr/>
          <a:lstStyle/>
          <a:p>
            <a:r>
              <a:rPr lang="en-US" dirty="0"/>
              <a:t>Exercise: build a new payment system platform (1)</a:t>
            </a:r>
          </a:p>
        </p:txBody>
      </p:sp>
      <p:sp>
        <p:nvSpPr>
          <p:cNvPr id="3" name="Content Placeholder 2">
            <a:extLst>
              <a:ext uri="{FF2B5EF4-FFF2-40B4-BE49-F238E27FC236}">
                <a16:creationId xmlns:a16="http://schemas.microsoft.com/office/drawing/2014/main" id="{8252D1A3-52A5-4B61-90FE-C4892AA82FCB}"/>
              </a:ext>
            </a:extLst>
          </p:cNvPr>
          <p:cNvSpPr>
            <a:spLocks noGrp="1"/>
          </p:cNvSpPr>
          <p:nvPr>
            <p:ph idx="1"/>
          </p:nvPr>
        </p:nvSpPr>
        <p:spPr/>
        <p:txBody>
          <a:bodyPr/>
          <a:lstStyle/>
          <a:p>
            <a:r>
              <a:rPr lang="en-US" dirty="0"/>
              <a:t>Identify the type of trade you will focus on: B2B?, B2C?, C2C?, all?</a:t>
            </a:r>
          </a:p>
          <a:p>
            <a:r>
              <a:rPr lang="en-US" dirty="0"/>
              <a:t>Identify rivals </a:t>
            </a:r>
          </a:p>
          <a:p>
            <a:r>
              <a:rPr lang="en-US" dirty="0"/>
              <a:t>Ans. credit cards, banks, others?</a:t>
            </a:r>
          </a:p>
          <a:p>
            <a:r>
              <a:rPr lang="en-US" dirty="0"/>
              <a:t>Identify friends</a:t>
            </a:r>
          </a:p>
          <a:p>
            <a:r>
              <a:rPr lang="en-US" dirty="0"/>
              <a:t>Ans. Walmart, Kroger, Walgreens</a:t>
            </a:r>
          </a:p>
          <a:p>
            <a:r>
              <a:rPr lang="en-US" dirty="0"/>
              <a:t>Should these be your partners or clients?</a:t>
            </a:r>
          </a:p>
          <a:p>
            <a:endParaRPr lang="en-US" dirty="0"/>
          </a:p>
        </p:txBody>
      </p:sp>
      <p:sp>
        <p:nvSpPr>
          <p:cNvPr id="4" name="Slide Number Placeholder 3">
            <a:extLst>
              <a:ext uri="{FF2B5EF4-FFF2-40B4-BE49-F238E27FC236}">
                <a16:creationId xmlns:a16="http://schemas.microsoft.com/office/drawing/2014/main" id="{69FB9A38-55AD-435B-AB6E-9198AD3A6CA4}"/>
              </a:ext>
            </a:extLst>
          </p:cNvPr>
          <p:cNvSpPr>
            <a:spLocks noGrp="1"/>
          </p:cNvSpPr>
          <p:nvPr>
            <p:ph type="sldNum" sz="quarter" idx="12"/>
          </p:nvPr>
        </p:nvSpPr>
        <p:spPr/>
        <p:txBody>
          <a:bodyPr/>
          <a:lstStyle/>
          <a:p>
            <a:pPr>
              <a:defRPr/>
            </a:pPr>
            <a:fld id="{3649413F-A13E-44E9-A496-781FB1072F9B}" type="slidenum">
              <a:rPr lang="el-GR" smtClean="0"/>
              <a:pPr>
                <a:defRPr/>
              </a:pPr>
              <a:t>63</a:t>
            </a:fld>
            <a:endParaRPr lang="el-GR" dirty="0"/>
          </a:p>
        </p:txBody>
      </p:sp>
    </p:spTree>
    <p:extLst>
      <p:ext uri="{BB962C8B-B14F-4D97-AF65-F5344CB8AC3E}">
        <p14:creationId xmlns:p14="http://schemas.microsoft.com/office/powerpoint/2010/main" val="42257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BD2A-DBA8-4B33-917F-50B7505A2AC8}"/>
              </a:ext>
            </a:extLst>
          </p:cNvPr>
          <p:cNvSpPr>
            <a:spLocks noGrp="1"/>
          </p:cNvSpPr>
          <p:nvPr>
            <p:ph type="title"/>
          </p:nvPr>
        </p:nvSpPr>
        <p:spPr/>
        <p:txBody>
          <a:bodyPr/>
          <a:lstStyle/>
          <a:p>
            <a:r>
              <a:rPr lang="en-US" dirty="0"/>
              <a:t>Build a new payment system platform (2)</a:t>
            </a:r>
          </a:p>
        </p:txBody>
      </p:sp>
      <p:sp>
        <p:nvSpPr>
          <p:cNvPr id="3" name="Content Placeholder 2">
            <a:extLst>
              <a:ext uri="{FF2B5EF4-FFF2-40B4-BE49-F238E27FC236}">
                <a16:creationId xmlns:a16="http://schemas.microsoft.com/office/drawing/2014/main" id="{017F66CB-F5A3-453E-82B7-B72402DDF351}"/>
              </a:ext>
            </a:extLst>
          </p:cNvPr>
          <p:cNvSpPr>
            <a:spLocks noGrp="1"/>
          </p:cNvSpPr>
          <p:nvPr>
            <p:ph idx="1"/>
          </p:nvPr>
        </p:nvSpPr>
        <p:spPr/>
        <p:txBody>
          <a:bodyPr/>
          <a:lstStyle/>
          <a:p>
            <a:r>
              <a:rPr lang="en-US" dirty="0"/>
              <a:t>Identify the technical aspects of the platform</a:t>
            </a:r>
          </a:p>
          <a:p>
            <a:pPr lvl="1"/>
            <a:r>
              <a:rPr lang="en-US" dirty="0"/>
              <a:t>Say it is on the phone like WeChat</a:t>
            </a:r>
          </a:p>
          <a:p>
            <a:r>
              <a:rPr lang="en-US" dirty="0"/>
              <a:t>Open APIs to consumers and merchants</a:t>
            </a:r>
          </a:p>
          <a:p>
            <a:r>
              <a:rPr lang="en-US" dirty="0"/>
              <a:t>Invite third parties (marketing, add-on, data sales) to add value</a:t>
            </a:r>
          </a:p>
          <a:p>
            <a:endParaRPr lang="en-US" dirty="0"/>
          </a:p>
        </p:txBody>
      </p:sp>
      <p:sp>
        <p:nvSpPr>
          <p:cNvPr id="4" name="Slide Number Placeholder 3">
            <a:extLst>
              <a:ext uri="{FF2B5EF4-FFF2-40B4-BE49-F238E27FC236}">
                <a16:creationId xmlns:a16="http://schemas.microsoft.com/office/drawing/2014/main" id="{073B3B12-B728-407C-A7C7-60EBBFF2143B}"/>
              </a:ext>
            </a:extLst>
          </p:cNvPr>
          <p:cNvSpPr>
            <a:spLocks noGrp="1"/>
          </p:cNvSpPr>
          <p:nvPr>
            <p:ph type="sldNum" sz="quarter" idx="12"/>
          </p:nvPr>
        </p:nvSpPr>
        <p:spPr/>
        <p:txBody>
          <a:bodyPr/>
          <a:lstStyle/>
          <a:p>
            <a:pPr>
              <a:defRPr/>
            </a:pPr>
            <a:fld id="{3649413F-A13E-44E9-A496-781FB1072F9B}" type="slidenum">
              <a:rPr lang="el-GR" smtClean="0"/>
              <a:pPr>
                <a:defRPr/>
              </a:pPr>
              <a:t>64</a:t>
            </a:fld>
            <a:endParaRPr lang="el-GR" dirty="0"/>
          </a:p>
        </p:txBody>
      </p:sp>
    </p:spTree>
    <p:extLst>
      <p:ext uri="{BB962C8B-B14F-4D97-AF65-F5344CB8AC3E}">
        <p14:creationId xmlns:p14="http://schemas.microsoft.com/office/powerpoint/2010/main" val="238667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A644-E9BB-459C-BFA0-B1671F27C85D}"/>
              </a:ext>
            </a:extLst>
          </p:cNvPr>
          <p:cNvSpPr>
            <a:spLocks noGrp="1"/>
          </p:cNvSpPr>
          <p:nvPr>
            <p:ph type="title"/>
          </p:nvPr>
        </p:nvSpPr>
        <p:spPr/>
        <p:txBody>
          <a:bodyPr/>
          <a:lstStyle/>
          <a:p>
            <a:r>
              <a:rPr lang="en-US" dirty="0"/>
              <a:t>Build a new payment system platform (3)</a:t>
            </a:r>
          </a:p>
        </p:txBody>
      </p:sp>
      <p:sp>
        <p:nvSpPr>
          <p:cNvPr id="3" name="Content Placeholder 2">
            <a:extLst>
              <a:ext uri="{FF2B5EF4-FFF2-40B4-BE49-F238E27FC236}">
                <a16:creationId xmlns:a16="http://schemas.microsoft.com/office/drawing/2014/main" id="{4C0794DF-DE9F-4693-9A20-CCBFB1B7FD47}"/>
              </a:ext>
            </a:extLst>
          </p:cNvPr>
          <p:cNvSpPr>
            <a:spLocks noGrp="1"/>
          </p:cNvSpPr>
          <p:nvPr>
            <p:ph idx="1"/>
          </p:nvPr>
        </p:nvSpPr>
        <p:spPr>
          <a:xfrm>
            <a:off x="1182688" y="2017712"/>
            <a:ext cx="7772400" cy="4306887"/>
          </a:xfrm>
        </p:spPr>
        <p:txBody>
          <a:bodyPr>
            <a:normAutofit fontScale="92500" lnSpcReduction="20000"/>
          </a:bodyPr>
          <a:lstStyle/>
          <a:p>
            <a:r>
              <a:rPr lang="en-US" dirty="0"/>
              <a:t>Create supply and demand (chicken and egg problem)</a:t>
            </a:r>
          </a:p>
          <a:p>
            <a:r>
              <a:rPr lang="en-US" dirty="0"/>
              <a:t>Can your merchant friends help?</a:t>
            </a:r>
          </a:p>
          <a:p>
            <a:r>
              <a:rPr lang="en-US" dirty="0"/>
              <a:t>What strategies do you deploy toward your deadly enemies (banks)?</a:t>
            </a:r>
          </a:p>
          <a:p>
            <a:pPr lvl="1"/>
            <a:r>
              <a:rPr lang="en-US" dirty="0"/>
              <a:t>But you need banks to interconnect …</a:t>
            </a:r>
          </a:p>
          <a:p>
            <a:r>
              <a:rPr lang="en-US" dirty="0"/>
              <a:t>Are you planning an IPO or to be bought; how do you stop FB, GOOG, AMZN pre-emption?</a:t>
            </a:r>
          </a:p>
          <a:p>
            <a:r>
              <a:rPr lang="en-US" dirty="0"/>
              <a:t>Many more steps …</a:t>
            </a:r>
          </a:p>
        </p:txBody>
      </p:sp>
      <p:sp>
        <p:nvSpPr>
          <p:cNvPr id="4" name="Slide Number Placeholder 3">
            <a:extLst>
              <a:ext uri="{FF2B5EF4-FFF2-40B4-BE49-F238E27FC236}">
                <a16:creationId xmlns:a16="http://schemas.microsoft.com/office/drawing/2014/main" id="{C9C0C759-40DD-4D5D-BE00-35EEF75FB6D6}"/>
              </a:ext>
            </a:extLst>
          </p:cNvPr>
          <p:cNvSpPr>
            <a:spLocks noGrp="1"/>
          </p:cNvSpPr>
          <p:nvPr>
            <p:ph type="sldNum" sz="quarter" idx="12"/>
          </p:nvPr>
        </p:nvSpPr>
        <p:spPr/>
        <p:txBody>
          <a:bodyPr/>
          <a:lstStyle/>
          <a:p>
            <a:pPr>
              <a:defRPr/>
            </a:pPr>
            <a:fld id="{3649413F-A13E-44E9-A496-781FB1072F9B}" type="slidenum">
              <a:rPr lang="el-GR" smtClean="0"/>
              <a:pPr>
                <a:defRPr/>
              </a:pPr>
              <a:t>65</a:t>
            </a:fld>
            <a:endParaRPr lang="el-GR" dirty="0"/>
          </a:p>
        </p:txBody>
      </p:sp>
    </p:spTree>
    <p:extLst>
      <p:ext uri="{BB962C8B-B14F-4D97-AF65-F5344CB8AC3E}">
        <p14:creationId xmlns:p14="http://schemas.microsoft.com/office/powerpoint/2010/main" val="128236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9E24-6B4A-4710-86FA-BEDCCED0F61A}"/>
              </a:ext>
            </a:extLst>
          </p:cNvPr>
          <p:cNvSpPr>
            <a:spLocks noGrp="1"/>
          </p:cNvSpPr>
          <p:nvPr>
            <p:ph type="title"/>
          </p:nvPr>
        </p:nvSpPr>
        <p:spPr/>
        <p:txBody>
          <a:bodyPr/>
          <a:lstStyle/>
          <a:p>
            <a:r>
              <a:rPr lang="en-US" dirty="0"/>
              <a:t>20. Are platforms good or evil?</a:t>
            </a:r>
          </a:p>
        </p:txBody>
      </p:sp>
      <p:sp>
        <p:nvSpPr>
          <p:cNvPr id="3" name="Content Placeholder 2">
            <a:extLst>
              <a:ext uri="{FF2B5EF4-FFF2-40B4-BE49-F238E27FC236}">
                <a16:creationId xmlns:a16="http://schemas.microsoft.com/office/drawing/2014/main" id="{EAD4B58F-8C71-4765-A97B-5F1B27D67AC9}"/>
              </a:ext>
            </a:extLst>
          </p:cNvPr>
          <p:cNvSpPr>
            <a:spLocks noGrp="1"/>
          </p:cNvSpPr>
          <p:nvPr>
            <p:ph idx="1"/>
          </p:nvPr>
        </p:nvSpPr>
        <p:spPr/>
        <p:txBody>
          <a:bodyPr/>
          <a:lstStyle/>
          <a:p>
            <a:r>
              <a:rPr lang="en-US" dirty="0"/>
              <a:t>Provide new goods or old goods more efficiently and/or at low or zero price</a:t>
            </a:r>
          </a:p>
          <a:p>
            <a:r>
              <a:rPr lang="en-US" dirty="0"/>
              <a:t>Often platforms organize the economy more efficiently and increase innovation</a:t>
            </a:r>
          </a:p>
          <a:p>
            <a:r>
              <a:rPr lang="en-US" dirty="0"/>
              <a:t>Successful platforms are extremely profitable and have tremendous power for good or evil (examples Google, Facebook)</a:t>
            </a:r>
          </a:p>
        </p:txBody>
      </p:sp>
      <p:sp>
        <p:nvSpPr>
          <p:cNvPr id="4" name="Slide Number Placeholder 3">
            <a:extLst>
              <a:ext uri="{FF2B5EF4-FFF2-40B4-BE49-F238E27FC236}">
                <a16:creationId xmlns:a16="http://schemas.microsoft.com/office/drawing/2014/main" id="{AF0D8222-4D8E-4473-8E5B-F48657A0AAAD}"/>
              </a:ext>
            </a:extLst>
          </p:cNvPr>
          <p:cNvSpPr>
            <a:spLocks noGrp="1"/>
          </p:cNvSpPr>
          <p:nvPr>
            <p:ph type="sldNum" sz="quarter" idx="12"/>
          </p:nvPr>
        </p:nvSpPr>
        <p:spPr/>
        <p:txBody>
          <a:bodyPr/>
          <a:lstStyle/>
          <a:p>
            <a:pPr>
              <a:defRPr/>
            </a:pPr>
            <a:fld id="{3649413F-A13E-44E9-A496-781FB1072F9B}" type="slidenum">
              <a:rPr lang="el-GR" smtClean="0"/>
              <a:pPr>
                <a:defRPr/>
              </a:pPr>
              <a:t>66</a:t>
            </a:fld>
            <a:endParaRPr lang="el-GR" dirty="0"/>
          </a:p>
        </p:txBody>
      </p:sp>
    </p:spTree>
    <p:extLst>
      <p:ext uri="{BB962C8B-B14F-4D97-AF65-F5344CB8AC3E}">
        <p14:creationId xmlns:p14="http://schemas.microsoft.com/office/powerpoint/2010/main" val="3174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748B-910A-4CDA-841C-323A67CCFC86}"/>
              </a:ext>
            </a:extLst>
          </p:cNvPr>
          <p:cNvSpPr>
            <a:spLocks noGrp="1"/>
          </p:cNvSpPr>
          <p:nvPr>
            <p:ph type="title"/>
          </p:nvPr>
        </p:nvSpPr>
        <p:spPr/>
        <p:txBody>
          <a:bodyPr/>
          <a:lstStyle/>
          <a:p>
            <a:r>
              <a:rPr lang="en-US" dirty="0"/>
              <a:t>21. Macro long term effects of platforms taking over</a:t>
            </a:r>
          </a:p>
        </p:txBody>
      </p:sp>
      <p:sp>
        <p:nvSpPr>
          <p:cNvPr id="3" name="Content Placeholder 2">
            <a:extLst>
              <a:ext uri="{FF2B5EF4-FFF2-40B4-BE49-F238E27FC236}">
                <a16:creationId xmlns:a16="http://schemas.microsoft.com/office/drawing/2014/main" id="{B694898D-6179-449F-AAFB-E1AD0E2C1A44}"/>
              </a:ext>
            </a:extLst>
          </p:cNvPr>
          <p:cNvSpPr>
            <a:spLocks noGrp="1"/>
          </p:cNvSpPr>
          <p:nvPr>
            <p:ph idx="1"/>
          </p:nvPr>
        </p:nvSpPr>
        <p:spPr/>
        <p:txBody>
          <a:bodyPr>
            <a:normAutofit fontScale="85000" lnSpcReduction="20000"/>
          </a:bodyPr>
          <a:lstStyle/>
          <a:p>
            <a:r>
              <a:rPr lang="en-US" dirty="0"/>
              <a:t>Because of the intense use of computing technology and artificial intelligence, platforms need less labor that traditional industries</a:t>
            </a:r>
          </a:p>
          <a:p>
            <a:pPr marL="0" indent="0">
              <a:buNone/>
            </a:pPr>
            <a:r>
              <a:rPr lang="en-US" dirty="0"/>
              <a:t>This leads to:</a:t>
            </a:r>
          </a:p>
          <a:p>
            <a:r>
              <a:rPr lang="en-US" dirty="0"/>
              <a:t>High profits</a:t>
            </a:r>
          </a:p>
          <a:p>
            <a:r>
              <a:rPr lang="en-US" dirty="0"/>
              <a:t>Lower labor share of national income</a:t>
            </a:r>
          </a:p>
          <a:p>
            <a:r>
              <a:rPr lang="en-US" dirty="0"/>
              <a:t>Higher income inequality because shareholders (who receive the profits) tend to be wealthier</a:t>
            </a:r>
          </a:p>
          <a:p>
            <a:r>
              <a:rPr lang="en-US" dirty="0"/>
              <a:t>Both the macro and micro consequences of platforms will intensify over the next decade</a:t>
            </a:r>
          </a:p>
          <a:p>
            <a:pPr lvl="1"/>
            <a:endParaRPr lang="en-US" dirty="0"/>
          </a:p>
        </p:txBody>
      </p:sp>
      <p:sp>
        <p:nvSpPr>
          <p:cNvPr id="4" name="Slide Number Placeholder 3">
            <a:extLst>
              <a:ext uri="{FF2B5EF4-FFF2-40B4-BE49-F238E27FC236}">
                <a16:creationId xmlns:a16="http://schemas.microsoft.com/office/drawing/2014/main" id="{1D653BA9-E44E-4DB5-B649-F40B826B64ED}"/>
              </a:ext>
            </a:extLst>
          </p:cNvPr>
          <p:cNvSpPr>
            <a:spLocks noGrp="1"/>
          </p:cNvSpPr>
          <p:nvPr>
            <p:ph type="sldNum" sz="quarter" idx="12"/>
          </p:nvPr>
        </p:nvSpPr>
        <p:spPr/>
        <p:txBody>
          <a:bodyPr/>
          <a:lstStyle/>
          <a:p>
            <a:pPr>
              <a:defRPr/>
            </a:pPr>
            <a:fld id="{3649413F-A13E-44E9-A496-781FB1072F9B}" type="slidenum">
              <a:rPr lang="el-GR" smtClean="0"/>
              <a:pPr>
                <a:defRPr/>
              </a:pPr>
              <a:t>67</a:t>
            </a:fld>
            <a:endParaRPr lang="el-GR" dirty="0"/>
          </a:p>
        </p:txBody>
      </p:sp>
    </p:spTree>
    <p:extLst>
      <p:ext uri="{BB962C8B-B14F-4D97-AF65-F5344CB8AC3E}">
        <p14:creationId xmlns:p14="http://schemas.microsoft.com/office/powerpoint/2010/main" val="363243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noFill/>
        </p:spPr>
        <p:txBody>
          <a:bodyPr>
            <a:normAutofit fontScale="77500" lnSpcReduction="20000"/>
          </a:bodyPr>
          <a:lstStyle/>
          <a:p>
            <a:pPr>
              <a:defRPr/>
            </a:pPr>
            <a:r>
              <a:rPr lang="en-US" dirty="0"/>
              <a:t>Platforms have high profits because they </a:t>
            </a:r>
          </a:p>
          <a:p>
            <a:pPr lvl="1">
              <a:defRPr/>
            </a:pPr>
            <a:r>
              <a:rPr lang="en-US" dirty="0"/>
              <a:t>Take advantage of network effects</a:t>
            </a:r>
          </a:p>
          <a:p>
            <a:pPr lvl="1">
              <a:defRPr/>
            </a:pPr>
            <a:r>
              <a:rPr lang="en-US" dirty="0"/>
              <a:t>Have low fixed investment and low labor use</a:t>
            </a:r>
          </a:p>
          <a:p>
            <a:pPr>
              <a:defRPr/>
            </a:pPr>
            <a:r>
              <a:rPr lang="en-US" dirty="0"/>
              <a:t>Platforms may use a zero price or subsidies on one side of the platform or have positive prices to both sides</a:t>
            </a:r>
          </a:p>
          <a:p>
            <a:pPr>
              <a:defRPr/>
            </a:pPr>
            <a:r>
              <a:rPr lang="en-US" dirty="0"/>
              <a:t>Platforms often result in a “winner-takes-most” market with big inequalities in market shares, prices, and profits</a:t>
            </a:r>
          </a:p>
          <a:p>
            <a:pPr>
              <a:defRPr/>
            </a:pPr>
            <a:r>
              <a:rPr lang="en-US" dirty="0"/>
              <a:t>Low use of labor by many platforms results in higher income inequality because higher profits are attributed to capital</a:t>
            </a:r>
          </a:p>
        </p:txBody>
      </p:sp>
      <p:sp>
        <p:nvSpPr>
          <p:cNvPr id="4" name="Slide Number Placeholder 3"/>
          <p:cNvSpPr>
            <a:spLocks noGrp="1"/>
          </p:cNvSpPr>
          <p:nvPr>
            <p:ph type="sldNum" sz="quarter" idx="12"/>
          </p:nvPr>
        </p:nvSpPr>
        <p:spPr/>
        <p:txBody>
          <a:bodyPr/>
          <a:lstStyle/>
          <a:p>
            <a:pPr>
              <a:defRPr/>
            </a:pPr>
            <a:fld id="{3649413F-A13E-44E9-A496-781FB1072F9B}" type="slidenum">
              <a:rPr lang="el-GR" smtClean="0"/>
              <a:pPr>
                <a:defRPr/>
              </a:pPr>
              <a:t>68</a:t>
            </a:fld>
            <a:endParaRPr lang="el-GR" dirty="0"/>
          </a:p>
        </p:txBody>
      </p:sp>
    </p:spTree>
    <p:extLst>
      <p:ext uri="{BB962C8B-B14F-4D97-AF65-F5344CB8AC3E}">
        <p14:creationId xmlns:p14="http://schemas.microsoft.com/office/powerpoint/2010/main" val="353876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14D5-FAE4-472F-8971-867B65341B6E}"/>
              </a:ext>
            </a:extLst>
          </p:cNvPr>
          <p:cNvSpPr>
            <a:spLocks noGrp="1"/>
          </p:cNvSpPr>
          <p:nvPr>
            <p:ph type="title"/>
          </p:nvPr>
        </p:nvSpPr>
        <p:spPr/>
        <p:txBody>
          <a:bodyPr/>
          <a:lstStyle/>
          <a:p>
            <a:r>
              <a:rPr lang="en-US" dirty="0"/>
              <a:t>Review Questions (1)</a:t>
            </a:r>
          </a:p>
        </p:txBody>
      </p:sp>
      <p:sp>
        <p:nvSpPr>
          <p:cNvPr id="3" name="Content Placeholder 2">
            <a:extLst>
              <a:ext uri="{FF2B5EF4-FFF2-40B4-BE49-F238E27FC236}">
                <a16:creationId xmlns:a16="http://schemas.microsoft.com/office/drawing/2014/main" id="{710E9AF4-F306-495A-A459-24279DAC2121}"/>
              </a:ext>
            </a:extLst>
          </p:cNvPr>
          <p:cNvSpPr>
            <a:spLocks noGrp="1"/>
          </p:cNvSpPr>
          <p:nvPr>
            <p:ph idx="1"/>
          </p:nvPr>
        </p:nvSpPr>
        <p:spPr>
          <a:xfrm>
            <a:off x="1182688" y="2017712"/>
            <a:ext cx="7772400" cy="4459288"/>
          </a:xfrm>
        </p:spPr>
        <p:txBody>
          <a:bodyPr>
            <a:normAutofit fontScale="77500" lnSpcReduction="20000"/>
          </a:bodyPr>
          <a:lstStyle/>
          <a:p>
            <a:r>
              <a:rPr lang="en-US" dirty="0"/>
              <a:t>What are multi-sided platforms? Two-sided platforms? Who are the players in some of the platforms that you know?</a:t>
            </a:r>
          </a:p>
          <a:p>
            <a:r>
              <a:rPr lang="en-US" dirty="0"/>
              <a:t>Give an example of a two-sided platform where pricing is positive for both sides? Free for one side and positive price for the other? Positive for one and negative for the other?</a:t>
            </a:r>
          </a:p>
          <a:p>
            <a:r>
              <a:rPr lang="en-US" dirty="0"/>
              <a:t>What are the two types of potential network effects on a platform?</a:t>
            </a:r>
          </a:p>
          <a:p>
            <a:r>
              <a:rPr lang="en-US" dirty="0"/>
              <a:t>Give some examples of competing platforms, some successes, some failures</a:t>
            </a:r>
          </a:p>
          <a:p>
            <a:r>
              <a:rPr lang="en-US" dirty="0"/>
              <a:t>Describe “winner-take-most” markets. Give two real world examples.</a:t>
            </a:r>
          </a:p>
        </p:txBody>
      </p:sp>
      <p:sp>
        <p:nvSpPr>
          <p:cNvPr id="4" name="Slide Number Placeholder 3">
            <a:extLst>
              <a:ext uri="{FF2B5EF4-FFF2-40B4-BE49-F238E27FC236}">
                <a16:creationId xmlns:a16="http://schemas.microsoft.com/office/drawing/2014/main" id="{9DAB6945-20E4-4873-8BBF-E46D685FDAF3}"/>
              </a:ext>
            </a:extLst>
          </p:cNvPr>
          <p:cNvSpPr>
            <a:spLocks noGrp="1"/>
          </p:cNvSpPr>
          <p:nvPr>
            <p:ph type="sldNum" sz="quarter" idx="12"/>
          </p:nvPr>
        </p:nvSpPr>
        <p:spPr/>
        <p:txBody>
          <a:bodyPr/>
          <a:lstStyle/>
          <a:p>
            <a:pPr>
              <a:defRPr/>
            </a:pPr>
            <a:fld id="{3649413F-A13E-44E9-A496-781FB1072F9B}" type="slidenum">
              <a:rPr lang="el-GR" smtClean="0"/>
              <a:pPr>
                <a:defRPr/>
              </a:pPr>
              <a:t>69</a:t>
            </a:fld>
            <a:endParaRPr lang="el-GR" dirty="0"/>
          </a:p>
        </p:txBody>
      </p:sp>
    </p:spTree>
    <p:extLst>
      <p:ext uri="{BB962C8B-B14F-4D97-AF65-F5344CB8AC3E}">
        <p14:creationId xmlns:p14="http://schemas.microsoft.com/office/powerpoint/2010/main" val="428877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475CF-E665-4688-9698-5F9957C84C52}"/>
              </a:ext>
            </a:extLst>
          </p:cNvPr>
          <p:cNvSpPr>
            <a:spLocks noGrp="1"/>
          </p:cNvSpPr>
          <p:nvPr>
            <p:ph type="title"/>
          </p:nvPr>
        </p:nvSpPr>
        <p:spPr/>
        <p:txBody>
          <a:bodyPr/>
          <a:lstStyle/>
          <a:p>
            <a:r>
              <a:rPr lang="en-US" dirty="0"/>
              <a:t>1. What are multi-sided platforms</a:t>
            </a:r>
          </a:p>
        </p:txBody>
      </p:sp>
      <p:sp>
        <p:nvSpPr>
          <p:cNvPr id="3" name="Content Placeholder 2">
            <a:extLst>
              <a:ext uri="{FF2B5EF4-FFF2-40B4-BE49-F238E27FC236}">
                <a16:creationId xmlns:a16="http://schemas.microsoft.com/office/drawing/2014/main" id="{ACFE4C03-B900-4DCD-99E9-CF67A5612D7E}"/>
              </a:ext>
            </a:extLst>
          </p:cNvPr>
          <p:cNvSpPr>
            <a:spLocks noGrp="1"/>
          </p:cNvSpPr>
          <p:nvPr>
            <p:ph idx="1"/>
          </p:nvPr>
        </p:nvSpPr>
        <p:spPr/>
        <p:txBody>
          <a:bodyPr/>
          <a:lstStyle/>
          <a:p>
            <a:r>
              <a:rPr lang="en-US" dirty="0"/>
              <a:t>A platform </a:t>
            </a:r>
          </a:p>
          <a:p>
            <a:pPr lvl="1"/>
            <a:r>
              <a:rPr lang="en-US" dirty="0"/>
              <a:t>defines the intermediary that connects and coordinates buyers and sellers (or, in general, complementary sets of actors or functions)</a:t>
            </a:r>
          </a:p>
          <a:p>
            <a:pPr lvl="1"/>
            <a:r>
              <a:rPr lang="en-US" dirty="0"/>
              <a:t>typically exploits network effects and feedback loops (to discuss later) </a:t>
            </a:r>
          </a:p>
          <a:p>
            <a:endParaRPr lang="en-US" dirty="0"/>
          </a:p>
          <a:p>
            <a:endParaRPr lang="en-US" dirty="0"/>
          </a:p>
        </p:txBody>
      </p:sp>
      <p:sp>
        <p:nvSpPr>
          <p:cNvPr id="4" name="Slide Number Placeholder 3">
            <a:extLst>
              <a:ext uri="{FF2B5EF4-FFF2-40B4-BE49-F238E27FC236}">
                <a16:creationId xmlns:a16="http://schemas.microsoft.com/office/drawing/2014/main" id="{EFF38B30-FDD6-4912-AD2D-E1871700A72D}"/>
              </a:ext>
            </a:extLst>
          </p:cNvPr>
          <p:cNvSpPr>
            <a:spLocks noGrp="1"/>
          </p:cNvSpPr>
          <p:nvPr>
            <p:ph type="sldNum" sz="quarter" idx="12"/>
          </p:nvPr>
        </p:nvSpPr>
        <p:spPr/>
        <p:txBody>
          <a:bodyPr/>
          <a:lstStyle/>
          <a:p>
            <a:pPr>
              <a:defRPr/>
            </a:pPr>
            <a:fld id="{3649413F-A13E-44E9-A496-781FB1072F9B}" type="slidenum">
              <a:rPr lang="el-GR" smtClean="0"/>
              <a:pPr>
                <a:defRPr/>
              </a:pPr>
              <a:t>7</a:t>
            </a:fld>
            <a:endParaRPr lang="el-GR" dirty="0"/>
          </a:p>
        </p:txBody>
      </p:sp>
    </p:spTree>
    <p:extLst>
      <p:ext uri="{BB962C8B-B14F-4D97-AF65-F5344CB8AC3E}">
        <p14:creationId xmlns:p14="http://schemas.microsoft.com/office/powerpoint/2010/main" val="176151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63B3-AF14-468A-BC5E-2B8457117FE9}"/>
              </a:ext>
            </a:extLst>
          </p:cNvPr>
          <p:cNvSpPr>
            <a:spLocks noGrp="1"/>
          </p:cNvSpPr>
          <p:nvPr>
            <p:ph type="title"/>
          </p:nvPr>
        </p:nvSpPr>
        <p:spPr/>
        <p:txBody>
          <a:bodyPr/>
          <a:lstStyle/>
          <a:p>
            <a:r>
              <a:rPr lang="en-US" dirty="0"/>
              <a:t>Review Questions (2)</a:t>
            </a:r>
          </a:p>
        </p:txBody>
      </p:sp>
      <p:sp>
        <p:nvSpPr>
          <p:cNvPr id="3" name="Content Placeholder 2">
            <a:extLst>
              <a:ext uri="{FF2B5EF4-FFF2-40B4-BE49-F238E27FC236}">
                <a16:creationId xmlns:a16="http://schemas.microsoft.com/office/drawing/2014/main" id="{6504DDDC-E933-46EF-A7FC-E36FF696C227}"/>
              </a:ext>
            </a:extLst>
          </p:cNvPr>
          <p:cNvSpPr>
            <a:spLocks noGrp="1"/>
          </p:cNvSpPr>
          <p:nvPr>
            <p:ph idx="1"/>
          </p:nvPr>
        </p:nvSpPr>
        <p:spPr/>
        <p:txBody>
          <a:bodyPr>
            <a:normAutofit fontScale="85000" lnSpcReduction="10000"/>
          </a:bodyPr>
          <a:lstStyle/>
          <a:p>
            <a:r>
              <a:rPr lang="en-US" dirty="0"/>
              <a:t>True or False: Platforms usually require a large labor force but low fixed investment in order to maintain their networks, however big they are, resulting in low profit margins</a:t>
            </a:r>
          </a:p>
          <a:p>
            <a:r>
              <a:rPr lang="en-US" dirty="0"/>
              <a:t>Why have some traditional businesses failed to compete successfully against various rising business platforms?</a:t>
            </a:r>
          </a:p>
          <a:p>
            <a:r>
              <a:rPr lang="en-US" dirty="0"/>
              <a:t>Describe the difference between silos and complementary modules</a:t>
            </a:r>
          </a:p>
          <a:p>
            <a:r>
              <a:rPr lang="en-US" dirty="0"/>
              <a:t>Discuss two non-digital platforms</a:t>
            </a:r>
          </a:p>
          <a:p>
            <a:endParaRPr lang="en-US" dirty="0"/>
          </a:p>
        </p:txBody>
      </p:sp>
      <p:sp>
        <p:nvSpPr>
          <p:cNvPr id="4" name="Slide Number Placeholder 3">
            <a:extLst>
              <a:ext uri="{FF2B5EF4-FFF2-40B4-BE49-F238E27FC236}">
                <a16:creationId xmlns:a16="http://schemas.microsoft.com/office/drawing/2014/main" id="{08CED008-EA93-49E2-9DB8-A1FD93DEED52}"/>
              </a:ext>
            </a:extLst>
          </p:cNvPr>
          <p:cNvSpPr>
            <a:spLocks noGrp="1"/>
          </p:cNvSpPr>
          <p:nvPr>
            <p:ph type="sldNum" sz="quarter" idx="12"/>
          </p:nvPr>
        </p:nvSpPr>
        <p:spPr/>
        <p:txBody>
          <a:bodyPr/>
          <a:lstStyle/>
          <a:p>
            <a:pPr>
              <a:defRPr/>
            </a:pPr>
            <a:fld id="{3649413F-A13E-44E9-A496-781FB1072F9B}" type="slidenum">
              <a:rPr lang="el-GR" smtClean="0"/>
              <a:pPr>
                <a:defRPr/>
              </a:pPr>
              <a:t>70</a:t>
            </a:fld>
            <a:endParaRPr lang="el-GR" dirty="0"/>
          </a:p>
        </p:txBody>
      </p:sp>
    </p:spTree>
    <p:extLst>
      <p:ext uri="{BB962C8B-B14F-4D97-AF65-F5344CB8AC3E}">
        <p14:creationId xmlns:p14="http://schemas.microsoft.com/office/powerpoint/2010/main" val="3565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FB92-1A49-4E21-82FF-B925C74FE422}"/>
              </a:ext>
            </a:extLst>
          </p:cNvPr>
          <p:cNvSpPr>
            <a:spLocks noGrp="1"/>
          </p:cNvSpPr>
          <p:nvPr>
            <p:ph type="title"/>
          </p:nvPr>
        </p:nvSpPr>
        <p:spPr/>
        <p:txBody>
          <a:bodyPr/>
          <a:lstStyle/>
          <a:p>
            <a:r>
              <a:rPr lang="en-US" dirty="0"/>
              <a:t>A platform</a:t>
            </a:r>
          </a:p>
        </p:txBody>
      </p:sp>
      <p:sp>
        <p:nvSpPr>
          <p:cNvPr id="3" name="Content Placeholder 2">
            <a:extLst>
              <a:ext uri="{FF2B5EF4-FFF2-40B4-BE49-F238E27FC236}">
                <a16:creationId xmlns:a16="http://schemas.microsoft.com/office/drawing/2014/main" id="{158701A3-ECC6-479C-9A9F-5085E18D4C96}"/>
              </a:ext>
            </a:extLst>
          </p:cNvPr>
          <p:cNvSpPr>
            <a:spLocks noGrp="1"/>
          </p:cNvSpPr>
          <p:nvPr>
            <p:ph idx="1"/>
          </p:nvPr>
        </p:nvSpPr>
        <p:spPr/>
        <p:txBody>
          <a:bodyPr>
            <a:normAutofit fontScale="92500" lnSpcReduction="20000"/>
          </a:bodyPr>
          <a:lstStyle/>
          <a:p>
            <a:r>
              <a:rPr lang="en-US" dirty="0"/>
              <a:t>May facilitate transactions (transactional platform) </a:t>
            </a:r>
          </a:p>
          <a:p>
            <a:pPr lvl="1"/>
            <a:r>
              <a:rPr lang="en-US" dirty="0"/>
              <a:t>Amex facilitates transactions between  merchants and buyers</a:t>
            </a:r>
          </a:p>
          <a:p>
            <a:r>
              <a:rPr lang="en-US" dirty="0"/>
              <a:t>May facilitate innovation (innovation platform)</a:t>
            </a:r>
          </a:p>
          <a:p>
            <a:pPr lvl="1"/>
            <a:r>
              <a:rPr lang="en-US" dirty="0"/>
              <a:t>CRISPR (a setup allowing gene editing)</a:t>
            </a:r>
          </a:p>
          <a:p>
            <a:r>
              <a:rPr lang="en-US" dirty="0"/>
              <a:t>Could be both transactional and innovative </a:t>
            </a:r>
          </a:p>
          <a:p>
            <a:pPr lvl="1"/>
            <a:r>
              <a:rPr lang="en-US" dirty="0"/>
              <a:t>Windows facilitates transactions as well as new innovative apps</a:t>
            </a:r>
            <a:endParaRPr lang="el-GR" dirty="0"/>
          </a:p>
          <a:p>
            <a:endParaRPr lang="en-US" dirty="0"/>
          </a:p>
          <a:p>
            <a:endParaRPr lang="en-US" dirty="0"/>
          </a:p>
        </p:txBody>
      </p:sp>
      <p:sp>
        <p:nvSpPr>
          <p:cNvPr id="4" name="Slide Number Placeholder 3">
            <a:extLst>
              <a:ext uri="{FF2B5EF4-FFF2-40B4-BE49-F238E27FC236}">
                <a16:creationId xmlns:a16="http://schemas.microsoft.com/office/drawing/2014/main" id="{B0968506-ECC2-4D01-98A0-C9EE704F48A3}"/>
              </a:ext>
            </a:extLst>
          </p:cNvPr>
          <p:cNvSpPr>
            <a:spLocks noGrp="1"/>
          </p:cNvSpPr>
          <p:nvPr>
            <p:ph type="sldNum" sz="quarter" idx="12"/>
          </p:nvPr>
        </p:nvSpPr>
        <p:spPr/>
        <p:txBody>
          <a:bodyPr/>
          <a:lstStyle/>
          <a:p>
            <a:pPr>
              <a:defRPr/>
            </a:pPr>
            <a:fld id="{3649413F-A13E-44E9-A496-781FB1072F9B}" type="slidenum">
              <a:rPr lang="el-GR" smtClean="0"/>
              <a:pPr>
                <a:defRPr/>
              </a:pPr>
              <a:t>8</a:t>
            </a:fld>
            <a:endParaRPr lang="el-GR" dirty="0"/>
          </a:p>
        </p:txBody>
      </p:sp>
    </p:spTree>
    <p:extLst>
      <p:ext uri="{BB962C8B-B14F-4D97-AF65-F5344CB8AC3E}">
        <p14:creationId xmlns:p14="http://schemas.microsoft.com/office/powerpoint/2010/main" val="58164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B6D2-B294-49CE-9042-8ABFFB0C4FC1}"/>
              </a:ext>
            </a:extLst>
          </p:cNvPr>
          <p:cNvSpPr>
            <a:spLocks noGrp="1"/>
          </p:cNvSpPr>
          <p:nvPr>
            <p:ph type="title"/>
          </p:nvPr>
        </p:nvSpPr>
        <p:spPr/>
        <p:txBody>
          <a:bodyPr/>
          <a:lstStyle/>
          <a:p>
            <a:r>
              <a:rPr lang="en-US" sz="3600" dirty="0"/>
              <a:t>Innovation platform: Gene editing using the CRISPR technology  </a:t>
            </a:r>
          </a:p>
        </p:txBody>
      </p:sp>
      <p:sp>
        <p:nvSpPr>
          <p:cNvPr id="3" name="Content Placeholder 2">
            <a:extLst>
              <a:ext uri="{FF2B5EF4-FFF2-40B4-BE49-F238E27FC236}">
                <a16:creationId xmlns:a16="http://schemas.microsoft.com/office/drawing/2014/main" id="{9FFE0069-E032-497C-9552-901AF04FB8E4}"/>
              </a:ext>
            </a:extLst>
          </p:cNvPr>
          <p:cNvSpPr>
            <a:spLocks noGrp="1"/>
          </p:cNvSpPr>
          <p:nvPr>
            <p:ph idx="1"/>
          </p:nvPr>
        </p:nvSpPr>
        <p:spPr/>
        <p:txBody>
          <a:bodyPr>
            <a:normAutofit fontScale="92500" lnSpcReduction="20000"/>
          </a:bodyPr>
          <a:lstStyle/>
          <a:p>
            <a:r>
              <a:rPr lang="en-US" dirty="0"/>
              <a:t>Treated cases of sickle cell anemia </a:t>
            </a:r>
          </a:p>
          <a:p>
            <a:r>
              <a:rPr lang="en-US" dirty="0"/>
              <a:t>Edited T-cells to fight lymphoma and other cancers</a:t>
            </a:r>
          </a:p>
          <a:p>
            <a:r>
              <a:rPr lang="en-US" dirty="0"/>
              <a:t>Edited photoreceptor cells to treat inherited blindness</a:t>
            </a:r>
          </a:p>
          <a:p>
            <a:r>
              <a:rPr lang="en-US" dirty="0"/>
              <a:t>Edited bacteria to eat carbon dioxide!</a:t>
            </a:r>
          </a:p>
          <a:p>
            <a:r>
              <a:rPr lang="en-US" dirty="0"/>
              <a:t>Still in early years, but both the Pfizer and Moderna covid-19 vaccines were created using CRISPR </a:t>
            </a:r>
          </a:p>
          <a:p>
            <a:endParaRPr lang="en-US" dirty="0"/>
          </a:p>
        </p:txBody>
      </p:sp>
      <p:sp>
        <p:nvSpPr>
          <p:cNvPr id="4" name="Slide Number Placeholder 3">
            <a:extLst>
              <a:ext uri="{FF2B5EF4-FFF2-40B4-BE49-F238E27FC236}">
                <a16:creationId xmlns:a16="http://schemas.microsoft.com/office/drawing/2014/main" id="{58969DAD-5E84-4585-A6F5-637801732D4D}"/>
              </a:ext>
            </a:extLst>
          </p:cNvPr>
          <p:cNvSpPr>
            <a:spLocks noGrp="1"/>
          </p:cNvSpPr>
          <p:nvPr>
            <p:ph type="sldNum" sz="quarter" idx="12"/>
          </p:nvPr>
        </p:nvSpPr>
        <p:spPr/>
        <p:txBody>
          <a:bodyPr/>
          <a:lstStyle/>
          <a:p>
            <a:pPr>
              <a:defRPr/>
            </a:pPr>
            <a:fld id="{3649413F-A13E-44E9-A496-781FB1072F9B}" type="slidenum">
              <a:rPr lang="el-GR" smtClean="0"/>
              <a:pPr>
                <a:defRPr/>
              </a:pPr>
              <a:t>9</a:t>
            </a:fld>
            <a:endParaRPr lang="el-GR" dirty="0"/>
          </a:p>
        </p:txBody>
      </p:sp>
    </p:spTree>
    <p:extLst>
      <p:ext uri="{BB962C8B-B14F-4D97-AF65-F5344CB8AC3E}">
        <p14:creationId xmlns:p14="http://schemas.microsoft.com/office/powerpoint/2010/main" val="172667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24980</TotalTime>
  <Words>4096</Words>
  <Application>Microsoft Office PowerPoint</Application>
  <PresentationFormat>On-screen Show (4:3)</PresentationFormat>
  <Paragraphs>475</Paragraphs>
  <Slides>70</Slides>
  <Notes>28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Tahoma</vt:lpstr>
      <vt:lpstr>Wingdings</vt:lpstr>
      <vt:lpstr>Blends</vt:lpstr>
      <vt:lpstr>Business of Platforms: Platforms (version 11142022)</vt:lpstr>
      <vt:lpstr>Examples</vt:lpstr>
      <vt:lpstr>Intel chip is a multi-sided platform for PC peripherals (complementary components)</vt:lpstr>
      <vt:lpstr>Railroad infrastructure platform (tracks) with passenger and freight trains</vt:lpstr>
      <vt:lpstr>Public roads as multi-sided platforms for cars and trucks</vt:lpstr>
      <vt:lpstr>Facebook is a multi-sided platform bringing together various parties</vt:lpstr>
      <vt:lpstr>1. What are multi-sided platforms</vt:lpstr>
      <vt:lpstr>A platform</vt:lpstr>
      <vt:lpstr>Innovation platform: Gene editing using the CRISPR technology  </vt:lpstr>
      <vt:lpstr>2. Who gets charged by the platform; who is subsidized</vt:lpstr>
      <vt:lpstr>A two-sided platform</vt:lpstr>
      <vt:lpstr>Platform Google charges advertisers, provides free search </vt:lpstr>
      <vt:lpstr>Telephone platform: originator pays; “Collect or 800 calls”: receiver pays.</vt:lpstr>
      <vt:lpstr>Uber collects from riders and pays drivers: R &gt; s &gt; 0</vt:lpstr>
      <vt:lpstr>Amex collects from merchants and subsidizes cardholders</vt:lpstr>
      <vt:lpstr>Windows platform charges user, subsidizes apps; users pay apps too</vt:lpstr>
      <vt:lpstr>Windows platform charges user, subsidizes apps; users pay apps too</vt:lpstr>
      <vt:lpstr>Platform Xbox charges user and royalty to the game app</vt:lpstr>
      <vt:lpstr>Cell phones: both sides pay their telecom company/carrier</vt:lpstr>
      <vt:lpstr>Internet backbones charge both senders and receivers (through subscription)</vt:lpstr>
      <vt:lpstr>Examples of platforms</vt:lpstr>
      <vt:lpstr>3. Features of a platform vs apps or other components (peripherals)</vt:lpstr>
      <vt:lpstr>4. History: Silos vs complementary interoperable modules</vt:lpstr>
      <vt:lpstr>Silos v. complementary interoperable modules Pre-1980  Post-1980</vt:lpstr>
      <vt:lpstr>Silos v. complementary modules </vt:lpstr>
      <vt:lpstr>Advantages of modularity</vt:lpstr>
      <vt:lpstr>Modules’ interconnection requires technical standards</vt:lpstr>
      <vt:lpstr>The birth of Microsoft, the first software-only computer company</vt:lpstr>
      <vt:lpstr>PowerPoint Presentation</vt:lpstr>
      <vt:lpstr>5. Who makes most of the money in the ecosystem?</vt:lpstr>
      <vt:lpstr>6. Power of platforms: Best platform wins over best product</vt:lpstr>
      <vt:lpstr>Platforms are taking over …</vt:lpstr>
      <vt:lpstr>7. Why are platforms so profitable?</vt:lpstr>
      <vt:lpstr>  8. Why are platforms taking over? Reason 1: network effects</vt:lpstr>
      <vt:lpstr>Special features of markets with network effects </vt:lpstr>
      <vt:lpstr>8.1 Same-side (direct) network effects:  a customer benefits from other customers connecting on the same side of the platform </vt:lpstr>
      <vt:lpstr>Special features of markets with network effects: complementarities</vt:lpstr>
      <vt:lpstr>Special features of markets with network effects: complementarities</vt:lpstr>
      <vt:lpstr>8.2 Cross-side (indirect) network effects: a customer benefits from more participation on the other side of the platform </vt:lpstr>
      <vt:lpstr>The more Uber cabs in a city, the more riders they will attract and vice versa </vt:lpstr>
      <vt:lpstr>Two-sided platform as a virtual network: components Di complementary with components Sj; has network effects </vt:lpstr>
      <vt:lpstr>9. What happens when there are two or more competing platforms? Examples</vt:lpstr>
      <vt:lpstr>10. “Winner-takes-most”</vt:lpstr>
      <vt:lpstr>“Winner-takes-most” features (1)</vt:lpstr>
      <vt:lpstr>“Winner-takes-most” features (2)</vt:lpstr>
      <vt:lpstr>Winner-takes-most markets</vt:lpstr>
      <vt:lpstr>11. Second reason for success of platforms: they usually have fewer employees and smaller fixed investment than traditional companies</vt:lpstr>
      <vt:lpstr>High platform profits because they have much smaller fixed investment and fewer employees</vt:lpstr>
      <vt:lpstr>With small investment and few employees</vt:lpstr>
      <vt:lpstr>12. Traditionally, the focus of the company was internal</vt:lpstr>
      <vt:lpstr>13. Multi-homing and competition</vt:lpstr>
      <vt:lpstr>Multi-homing and “tipping” to dominance or monopoly</vt:lpstr>
      <vt:lpstr>14. High barriers to entry can freeze industry structure for some time</vt:lpstr>
      <vt:lpstr>15. More efficient platforms disrupt traditional business</vt:lpstr>
      <vt:lpstr>Platforms disrupt traditional business by creating new or enhanced products</vt:lpstr>
      <vt:lpstr>16. Not easy to do platforms correctly</vt:lpstr>
      <vt:lpstr>Some failing strategies in platforms</vt:lpstr>
      <vt:lpstr>17. Micro consequences of the prominence of platforms</vt:lpstr>
      <vt:lpstr>18. Battleground industries for platforms: where you should focus as a platform entrepreneur</vt:lpstr>
      <vt:lpstr>19. Building a platform (1)</vt:lpstr>
      <vt:lpstr>Building a platform (2)</vt:lpstr>
      <vt:lpstr>Building a platform (3)</vt:lpstr>
      <vt:lpstr>Exercise: build a new payment system platform (1)</vt:lpstr>
      <vt:lpstr>Build a new payment system platform (2)</vt:lpstr>
      <vt:lpstr>Build a new payment system platform (3)</vt:lpstr>
      <vt:lpstr>20. Are platforms good or evil?</vt:lpstr>
      <vt:lpstr>21. Macro long term effects of platforms taking over</vt:lpstr>
      <vt:lpstr>Summary</vt:lpstr>
      <vt:lpstr>Review Questions (1)</vt:lpstr>
      <vt:lpstr>Review Questions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Platforms</dc:title>
  <dc:creator>Nicholas Economides</dc:creator>
  <cp:lastModifiedBy>NIcholas Economides</cp:lastModifiedBy>
  <cp:revision>1357</cp:revision>
  <cp:lastPrinted>2013-09-11T21:15:37Z</cp:lastPrinted>
  <dcterms:created xsi:type="dcterms:W3CDTF">2005-06-28T11:44:05Z</dcterms:created>
  <dcterms:modified xsi:type="dcterms:W3CDTF">2022-11-14T18:09:36Z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